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Ex1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8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2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5" r:id="rId5"/>
    <p:sldId id="289" r:id="rId6"/>
    <p:sldId id="292" r:id="rId7"/>
    <p:sldId id="371" r:id="rId8"/>
    <p:sldId id="370" r:id="rId9"/>
    <p:sldId id="372" r:id="rId10"/>
    <p:sldId id="374" r:id="rId11"/>
    <p:sldId id="373" r:id="rId12"/>
    <p:sldId id="280" r:id="rId13"/>
    <p:sldId id="302" r:id="rId14"/>
    <p:sldId id="303" r:id="rId15"/>
    <p:sldId id="314" r:id="rId16"/>
    <p:sldId id="315" r:id="rId17"/>
    <p:sldId id="311" r:id="rId18"/>
    <p:sldId id="345" r:id="rId19"/>
    <p:sldId id="347" r:id="rId20"/>
    <p:sldId id="348" r:id="rId21"/>
    <p:sldId id="300" r:id="rId22"/>
    <p:sldId id="301" r:id="rId23"/>
    <p:sldId id="346" r:id="rId24"/>
    <p:sldId id="308" r:id="rId25"/>
    <p:sldId id="299" r:id="rId26"/>
    <p:sldId id="310" r:id="rId27"/>
    <p:sldId id="316" r:id="rId28"/>
    <p:sldId id="312" r:id="rId29"/>
    <p:sldId id="313" r:id="rId30"/>
    <p:sldId id="309" r:id="rId31"/>
    <p:sldId id="305" r:id="rId32"/>
    <p:sldId id="30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9" r:id="rId61"/>
    <p:sldId id="350" r:id="rId62"/>
    <p:sldId id="351" r:id="rId63"/>
    <p:sldId id="352" r:id="rId64"/>
    <p:sldId id="353" r:id="rId65"/>
    <p:sldId id="354" r:id="rId66"/>
    <p:sldId id="375" r:id="rId67"/>
    <p:sldId id="376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PURKOY34lRCb87YXw6/lg==" hashData="tt6blmXCXWlfaaeTGE7+4r7n94FZLuBMVWKzVvhyxT23k1Meu1TBbpJBUzte0t01ebk6ocZ07KaXfvR62EYIF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/>
    <p:restoredTop sz="94613"/>
  </p:normalViewPr>
  <p:slideViewPr>
    <p:cSldViewPr snapToGrid="0">
      <p:cViewPr varScale="1">
        <p:scale>
          <a:sx n="77" d="100"/>
          <a:sy n="77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/Users/javierprida/Desktop/INFORME%20DEL%20AN&#771;O%202025%20LATAM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/Users/javierprida/Desktop/INFORME%20DEL%20AN&#771;O%202025%20LATAM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/Users/javierprida/Desktop/INFORME%20DEL%20AN&#771;O%202025%20LATAM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/Users/javierprida/Desktop/INFORME%20DEL%20AN&#771;O%202025%20LATAM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Escritos/CAPIA/ALA/ILH/2026/Respuestas/INFORME%20DEL%20AN&#771;O%202025%20LAT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vierprida/Desktop/INFORME%20DEL%20AN&#771;O%202025%20LATAM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/Users/javierprida/Desktop/INFORME%20DEL%20AN&#771;O%202025%20LAT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HABITANTES  vs POBLACIÓN DE AVES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LATM'!$B$121</c:f>
              <c:strCache>
                <c:ptCount val="1"/>
                <c:pt idx="0">
                  <c:v>HABITANTES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LATM'!$A$122:$A$128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LATM'!$B$122:$B$128</c:f>
              <c:numCache>
                <c:formatCode>#,##0</c:formatCode>
                <c:ptCount val="7"/>
                <c:pt idx="0">
                  <c:v>422924</c:v>
                </c:pt>
                <c:pt idx="1">
                  <c:v>3388000</c:v>
                </c:pt>
                <c:pt idx="2">
                  <c:v>4600000</c:v>
                </c:pt>
                <c:pt idx="3">
                  <c:v>5250000</c:v>
                </c:pt>
                <c:pt idx="4">
                  <c:v>6030000</c:v>
                </c:pt>
                <c:pt idx="5">
                  <c:v>6375000</c:v>
                </c:pt>
                <c:pt idx="6">
                  <c:v>6946000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9-DE42-A8C0-EFD5FCB347D3}"/>
            </c:ext>
          </c:extLst>
        </c:ser>
        <c:ser>
          <c:idx val="1"/>
          <c:order val="1"/>
          <c:tx>
            <c:strRef>
              <c:f>'Calculos LATM'!$C$121</c:f>
              <c:strCache>
                <c:ptCount val="1"/>
                <c:pt idx="0">
                  <c:v>AVES EN POSTURA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7499999999999999E-2"/>
                  <c:y val="9.488635949467190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E9-DE42-A8C0-EFD5FCB347D3}"/>
                </c:ext>
              </c:extLst>
            </c:dLbl>
            <c:dLbl>
              <c:idx val="1"/>
              <c:layout>
                <c:manualLayout>
                  <c:x val="-5.1731647548073686E-17"/>
                  <c:y val="0.248886476675542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E9-DE42-A8C0-EFD5FCB347D3}"/>
                </c:ext>
              </c:extLst>
            </c:dLbl>
            <c:dLbl>
              <c:idx val="4"/>
              <c:layout>
                <c:manualLayout>
                  <c:x val="-1.0346329509614737E-16"/>
                  <c:y val="0.223944822597301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E9-DE42-A8C0-EFD5FCB347D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LATM'!$A$122:$A$128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LATM'!$C$122:$C$128</c:f>
              <c:numCache>
                <c:formatCode>#,##0</c:formatCode>
                <c:ptCount val="7"/>
                <c:pt idx="0">
                  <c:v>327000</c:v>
                </c:pt>
                <c:pt idx="1">
                  <c:v>3800000</c:v>
                </c:pt>
                <c:pt idx="2">
                  <c:v>4010000</c:v>
                </c:pt>
                <c:pt idx="3">
                  <c:v>6042000</c:v>
                </c:pt>
                <c:pt idx="4">
                  <c:v>5968000</c:v>
                </c:pt>
                <c:pt idx="5">
                  <c:v>5000000</c:v>
                </c:pt>
                <c:pt idx="6">
                  <c:v>2900000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E9-DE42-A8C0-EFD5FCB34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99872"/>
        <c:axId val="2092118272"/>
      </c:barChart>
      <c:catAx>
        <c:axId val="209479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2118272"/>
        <c:crosses val="autoZero"/>
        <c:auto val="1"/>
        <c:lblAlgn val="ctr"/>
        <c:lblOffset val="100"/>
        <c:noMultiLvlLbl val="0"/>
      </c:catAx>
      <c:valAx>
        <c:axId val="209211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479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AR" dirty="0"/>
              <a:t>AVES</a:t>
            </a:r>
            <a:r>
              <a:rPr lang="es-AR" baseline="0" dirty="0"/>
              <a:t> BLANCAS VS AVES COLOR</a:t>
            </a:r>
            <a:endParaRPr lang="es-A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LATM'!$C$179</c:f>
              <c:strCache>
                <c:ptCount val="1"/>
                <c:pt idx="0">
                  <c:v>% MARRON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LATM'!$A$180:$A$185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LATM'!$C$180:$C$185</c:f>
              <c:numCache>
                <c:formatCode>#,##0</c:formatCode>
                <c:ptCount val="6"/>
                <c:pt idx="0">
                  <c:v>98</c:v>
                </c:pt>
                <c:pt idx="1">
                  <c:v>99</c:v>
                </c:pt>
                <c:pt idx="2">
                  <c:v>24</c:v>
                </c:pt>
                <c:pt idx="3">
                  <c:v>92.5</c:v>
                </c:pt>
                <c:pt idx="4">
                  <c:v>1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D-E745-B05D-ABCD8CCB9E22}"/>
            </c:ext>
          </c:extLst>
        </c:ser>
        <c:ser>
          <c:idx val="3"/>
          <c:order val="1"/>
          <c:tx>
            <c:strRef>
              <c:f>'Calculos LATM'!$E$179</c:f>
              <c:strCache>
                <c:ptCount val="1"/>
                <c:pt idx="0">
                  <c:v>% BLANCA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LATM'!$A$180:$A$185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LATM'!$E$180:$E$185</c:f>
              <c:numCache>
                <c:formatCode>#,##0</c:formatCode>
                <c:ptCount val="6"/>
                <c:pt idx="0">
                  <c:v>2</c:v>
                </c:pt>
                <c:pt idx="1">
                  <c:v>1</c:v>
                </c:pt>
                <c:pt idx="2">
                  <c:v>76</c:v>
                </c:pt>
                <c:pt idx="3">
                  <c:v>7</c:v>
                </c:pt>
                <c:pt idx="4">
                  <c:v>99</c:v>
                </c:pt>
                <c:pt idx="5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6D-E745-B05D-ABCD8CCB9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29407"/>
        <c:axId val="13167999"/>
      </c:barChart>
      <c:catAx>
        <c:axId val="1312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3167999"/>
        <c:crosses val="autoZero"/>
        <c:auto val="1"/>
        <c:lblAlgn val="ctr"/>
        <c:lblOffset val="100"/>
        <c:noMultiLvlLbl val="0"/>
      </c:catAx>
      <c:valAx>
        <c:axId val="13167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3129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RATIO AVES BLANCAS VS AVES MARRONES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7C9-D548-B86D-64AB99605B2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7C9-D548-B86D-64AB99605B2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C9-D548-B86D-64AB99605B2C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C9-D548-B86D-64AB99605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'Calculos LATM'!$B$156:$C$156</c:f>
              <c:strCache>
                <c:ptCount val="2"/>
                <c:pt idx="0">
                  <c:v>MARRONES</c:v>
                </c:pt>
                <c:pt idx="1">
                  <c:v>BLANCAS</c:v>
                </c:pt>
              </c:strCache>
            </c:strRef>
          </c:cat>
          <c:val>
            <c:numRef>
              <c:f>'Calculos LATM'!$B$157:$C$157</c:f>
              <c:numCache>
                <c:formatCode>#,##0.00</c:formatCode>
                <c:ptCount val="2"/>
                <c:pt idx="0">
                  <c:v>34.542608005176014</c:v>
                </c:pt>
                <c:pt idx="1">
                  <c:v>65.457391994823993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C9-D548-B86D-64AB99605B2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EVOLUCIÓN AVES BLANCAS VS AVES COLOR 2021-2025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LATM'!$A$248</c:f>
              <c:strCache>
                <c:ptCount val="1"/>
                <c:pt idx="0">
                  <c:v>BLANCA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LATM'!$B$247:$F$247</c:f>
              <c:numCache>
                <c:formatCode>0</c:formatCode>
                <c:ptCount val="5"/>
                <c:pt idx="0" formatCode="General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LATM'!$B$248:$F$248</c:f>
              <c:numCache>
                <c:formatCode>#,##0</c:formatCode>
                <c:ptCount val="5"/>
                <c:pt idx="0">
                  <c:v>390090640</c:v>
                </c:pt>
                <c:pt idx="1">
                  <c:v>384956545</c:v>
                </c:pt>
                <c:pt idx="2">
                  <c:v>408295360</c:v>
                </c:pt>
                <c:pt idx="3">
                  <c:v>427178700</c:v>
                </c:pt>
                <c:pt idx="4">
                  <c:v>445149540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4-0D40-A2A2-BB1776A8F9FF}"/>
            </c:ext>
          </c:extLst>
        </c:ser>
        <c:ser>
          <c:idx val="1"/>
          <c:order val="1"/>
          <c:tx>
            <c:strRef>
              <c:f>'Calculos LATM'!$A$249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LATM'!$B$247:$F$247</c:f>
              <c:numCache>
                <c:formatCode>0</c:formatCode>
                <c:ptCount val="5"/>
                <c:pt idx="0" formatCode="General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LATM'!$B$249:$F$249</c:f>
              <c:numCache>
                <c:formatCode>#,##0</c:formatCode>
                <c:ptCount val="5"/>
                <c:pt idx="0">
                  <c:v>197544360</c:v>
                </c:pt>
                <c:pt idx="1">
                  <c:v>206298370</c:v>
                </c:pt>
                <c:pt idx="2">
                  <c:v>202032640</c:v>
                </c:pt>
                <c:pt idx="3">
                  <c:v>207985300</c:v>
                </c:pt>
                <c:pt idx="4">
                  <c:v>234910460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C4-0D40-A2A2-BB1776A8F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431"/>
        <c:axId val="12650687"/>
      </c:barChart>
      <c:catAx>
        <c:axId val="338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2650687"/>
        <c:crosses val="autoZero"/>
        <c:auto val="1"/>
        <c:lblAlgn val="ctr"/>
        <c:lblOffset val="100"/>
        <c:noMultiLvlLbl val="0"/>
      </c:catAx>
      <c:valAx>
        <c:axId val="12650687"/>
        <c:scaling>
          <c:orientation val="minMax"/>
          <c:max val="450000000"/>
          <c:min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38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SISTEMAS PRODUCTIVOS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LATM'!$C$188</c:f>
              <c:strCache>
                <c:ptCount val="1"/>
                <c:pt idx="0">
                  <c:v>% JAULA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LATM'!$A$189:$A$195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LATM'!$C$189:$C$195</c:f>
              <c:numCache>
                <c:formatCode>#,##0</c:formatCode>
                <c:ptCount val="7"/>
                <c:pt idx="0">
                  <c:v>99</c:v>
                </c:pt>
                <c:pt idx="1">
                  <c:v>80</c:v>
                </c:pt>
                <c:pt idx="2">
                  <c:v>100</c:v>
                </c:pt>
                <c:pt idx="3">
                  <c:v>80</c:v>
                </c:pt>
                <c:pt idx="4">
                  <c:v>55</c:v>
                </c:pt>
                <c:pt idx="5">
                  <c:v>94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1F-7744-9EED-54E2BB37AA8F}"/>
            </c:ext>
          </c:extLst>
        </c:ser>
        <c:ser>
          <c:idx val="3"/>
          <c:order val="1"/>
          <c:tx>
            <c:strRef>
              <c:f>'Calculos LATM'!$E$188</c:f>
              <c:strCache>
                <c:ptCount val="1"/>
                <c:pt idx="0">
                  <c:v>% AVIARIO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LATM'!$A$189:$A$195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LATM'!$E$189:$E$195</c:f>
              <c:numCache>
                <c:formatCode>#,##0</c:formatCode>
                <c:ptCount val="7"/>
                <c:pt idx="0">
                  <c:v>1</c:v>
                </c:pt>
                <c:pt idx="1">
                  <c:v>16</c:v>
                </c:pt>
                <c:pt idx="2">
                  <c:v>0</c:v>
                </c:pt>
                <c:pt idx="3">
                  <c:v>19</c:v>
                </c:pt>
                <c:pt idx="4">
                  <c:v>45</c:v>
                </c:pt>
                <c:pt idx="5">
                  <c:v>3.5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1F-7744-9EED-54E2BB37AA8F}"/>
            </c:ext>
          </c:extLst>
        </c:ser>
        <c:ser>
          <c:idx val="5"/>
          <c:order val="2"/>
          <c:tx>
            <c:strRef>
              <c:f>'Calculos LATM'!$G$188</c:f>
              <c:strCache>
                <c:ptCount val="1"/>
                <c:pt idx="0">
                  <c:v>% FR Y ORG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LATM'!$A$189:$A$195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LATM'!$G$189:$G$195</c:f>
              <c:numCache>
                <c:formatCode>#,##0</c:formatCode>
                <c:ptCount val="7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1.5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1F-7744-9EED-54E2BB37AA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4333439"/>
        <c:axId val="13218943"/>
      </c:barChart>
      <c:catAx>
        <c:axId val="34333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3218943"/>
        <c:crosses val="autoZero"/>
        <c:auto val="1"/>
        <c:lblAlgn val="ctr"/>
        <c:lblOffset val="100"/>
        <c:noMultiLvlLbl val="0"/>
      </c:catAx>
      <c:valAx>
        <c:axId val="1321894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433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SISTEMAS PRODUCTIVOS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LATM'!$C$196</c:f>
              <c:strCache>
                <c:ptCount val="1"/>
                <c:pt idx="0">
                  <c:v>% JAULA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LATM'!$A$197:$A$203</c:f>
              <c:strCache>
                <c:ptCount val="7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LATM'!$C$197:$C$203</c:f>
              <c:numCache>
                <c:formatCode>#,##0</c:formatCode>
                <c:ptCount val="7"/>
                <c:pt idx="0">
                  <c:v>70</c:v>
                </c:pt>
                <c:pt idx="1">
                  <c:v>42</c:v>
                </c:pt>
                <c:pt idx="2">
                  <c:v>80</c:v>
                </c:pt>
                <c:pt idx="3">
                  <c:v>95</c:v>
                </c:pt>
                <c:pt idx="4">
                  <c:v>97</c:v>
                </c:pt>
                <c:pt idx="5">
                  <c:v>96</c:v>
                </c:pt>
                <c:pt idx="6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1-F74F-96D4-1C5BF5A76880}"/>
            </c:ext>
          </c:extLst>
        </c:ser>
        <c:ser>
          <c:idx val="3"/>
          <c:order val="1"/>
          <c:tx>
            <c:strRef>
              <c:f>'Calculos LATM'!$E$196</c:f>
              <c:strCache>
                <c:ptCount val="1"/>
                <c:pt idx="0">
                  <c:v>% AVIARIO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LATM'!$A$197:$A$203</c:f>
              <c:strCache>
                <c:ptCount val="7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LATM'!$E$197:$E$203</c:f>
              <c:numCache>
                <c:formatCode>#,##0</c:formatCode>
                <c:ptCount val="7"/>
                <c:pt idx="0">
                  <c:v>30</c:v>
                </c:pt>
                <c:pt idx="1">
                  <c:v>58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E1-F74F-96D4-1C5BF5A76880}"/>
            </c:ext>
          </c:extLst>
        </c:ser>
        <c:ser>
          <c:idx val="5"/>
          <c:order val="2"/>
          <c:tx>
            <c:strRef>
              <c:f>'Calculos LATM'!$G$196</c:f>
              <c:strCache>
                <c:ptCount val="1"/>
                <c:pt idx="0">
                  <c:v>% FR Y ORG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LATM'!$A$197:$A$203</c:f>
              <c:strCache>
                <c:ptCount val="7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LATM'!$G$197:$G$203</c:f>
              <c:numCache>
                <c:formatCode>#,##0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5</c:v>
                </c:pt>
                <c:pt idx="4">
                  <c:v>1.5</c:v>
                </c:pt>
                <c:pt idx="5">
                  <c:v>0.5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E1-F74F-96D4-1C5BF5A768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94767104"/>
        <c:axId val="327679"/>
      </c:barChart>
      <c:catAx>
        <c:axId val="20947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27679"/>
        <c:crosses val="autoZero"/>
        <c:auto val="1"/>
        <c:lblAlgn val="ctr"/>
        <c:lblOffset val="100"/>
        <c:noMultiLvlLbl val="0"/>
      </c:catAx>
      <c:valAx>
        <c:axId val="32767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9476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SISTEMAS PRODUCTIVOS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LATM'!$C$204</c:f>
              <c:strCache>
                <c:ptCount val="1"/>
                <c:pt idx="0">
                  <c:v>% JAULA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LATM'!$A$205:$A$210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LATM'!$C$205:$C$210</c:f>
              <c:numCache>
                <c:formatCode>#,##0</c:formatCode>
                <c:ptCount val="6"/>
                <c:pt idx="0">
                  <c:v>96</c:v>
                </c:pt>
                <c:pt idx="1">
                  <c:v>98</c:v>
                </c:pt>
                <c:pt idx="2">
                  <c:v>91</c:v>
                </c:pt>
                <c:pt idx="3">
                  <c:v>40</c:v>
                </c:pt>
                <c:pt idx="4">
                  <c:v>98</c:v>
                </c:pt>
                <c:pt idx="5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8-C540-AB5B-4AA68176D393}"/>
            </c:ext>
          </c:extLst>
        </c:ser>
        <c:ser>
          <c:idx val="3"/>
          <c:order val="1"/>
          <c:tx>
            <c:strRef>
              <c:f>'Calculos LATM'!$E$204</c:f>
              <c:strCache>
                <c:ptCount val="1"/>
                <c:pt idx="0">
                  <c:v>% AVIARIO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LATM'!$A$205:$A$210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LATM'!$E$205:$E$210</c:f>
              <c:numCache>
                <c:formatCode>#,##0</c:formatCode>
                <c:ptCount val="6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60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B8-C540-AB5B-4AA68176D393}"/>
            </c:ext>
          </c:extLst>
        </c:ser>
        <c:ser>
          <c:idx val="5"/>
          <c:order val="2"/>
          <c:tx>
            <c:strRef>
              <c:f>'Calculos LATM'!$G$204</c:f>
              <c:strCache>
                <c:ptCount val="1"/>
                <c:pt idx="0">
                  <c:v>% FR Y ORG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LATM'!$A$205:$A$210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LATM'!$G$205:$G$210</c:f>
              <c:numCache>
                <c:formatCode>#,##0</c:formatCode>
                <c:ptCount val="6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B8-C540-AB5B-4AA68176D3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94767104"/>
        <c:axId val="327679"/>
      </c:barChart>
      <c:catAx>
        <c:axId val="20947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27679"/>
        <c:crosses val="autoZero"/>
        <c:auto val="1"/>
        <c:lblAlgn val="ctr"/>
        <c:lblOffset val="100"/>
        <c:noMultiLvlLbl val="0"/>
      </c:catAx>
      <c:valAx>
        <c:axId val="32767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9476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SISTEMAS PRODUCTIVOS 2025</a:t>
            </a:r>
          </a:p>
        </c:rich>
      </c:tx>
      <c:overlay val="0"/>
      <c:spPr>
        <a:blipFill>
          <a:blip xmlns:r="http://schemas.openxmlformats.org/officeDocument/2006/relationships" r:embed="rId3">
            <a:alphaModFix amt="75522"/>
          </a:blip>
          <a:tile tx="0" ty="0" sx="100000" sy="100000" flip="none" algn="tl"/>
        </a:blip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CE4-2D4A-BDB8-0F5857FE3F6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CE4-2D4A-BDB8-0F5857FE3F6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CE4-2D4A-BDB8-0F5857FE3F67}"/>
              </c:ext>
            </c:extLst>
          </c:dPt>
          <c:dLbls>
            <c:dLbl>
              <c:idx val="0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E4-2D4A-BDB8-0F5857FE3F67}"/>
                </c:ext>
              </c:extLst>
            </c:dLbl>
            <c:dLbl>
              <c:idx val="1"/>
              <c:spPr>
                <a:solidFill>
                  <a:srgbClr val="00B0F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E4-2D4A-BDB8-0F5857FE3F67}"/>
                </c:ext>
              </c:extLst>
            </c:dLbl>
            <c:dLbl>
              <c:idx val="2"/>
              <c:layout>
                <c:manualLayout>
                  <c:x val="0.10015141000567787"/>
                  <c:y val="-8.53196177009319E-3"/>
                </c:manualLayout>
              </c:layout>
              <c:spPr>
                <a:solidFill>
                  <a:srgbClr val="00B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E4-2D4A-BDB8-0F5857FE3F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'Calculos LATM'!$A$260:$A$262</c:f>
              <c:strCache>
                <c:ptCount val="3"/>
                <c:pt idx="0">
                  <c:v>JAULA</c:v>
                </c:pt>
                <c:pt idx="1">
                  <c:v>AVIARIO</c:v>
                </c:pt>
                <c:pt idx="2">
                  <c:v>FR Y ORG</c:v>
                </c:pt>
              </c:strCache>
            </c:strRef>
          </c:cat>
          <c:val>
            <c:numRef>
              <c:f>'Calculos LATM'!$F$260:$F$262</c:f>
              <c:numCache>
                <c:formatCode>0.00</c:formatCode>
                <c:ptCount val="3"/>
                <c:pt idx="0">
                  <c:v>86.55</c:v>
                </c:pt>
                <c:pt idx="1">
                  <c:v>11.06</c:v>
                </c:pt>
                <c:pt idx="2">
                  <c:v>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E4-2D4A-BDB8-0F5857FE3F6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s-A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'Calculos LATM'!$L$213</c:f>
              <c:strCache>
                <c:ptCount val="1"/>
                <c:pt idx="0">
                  <c:v>PER CAPITA 2025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F7-B943-918E-A28A9C6762F6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F7-B943-918E-A28A9C6762F6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F7-B943-918E-A28A9C6762F6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F7-B943-918E-A28A9C6762F6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5"/>
                  </a:gs>
                  <a:gs pos="100000">
                    <a:schemeClr val="accent5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BF7-B943-918E-A28A9C6762F6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BF7-B943-918E-A28A9C6762F6}"/>
              </c:ext>
            </c:extLst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1">
                      <a:lumMod val="60000"/>
                    </a:schemeClr>
                  </a:gs>
                  <a:gs pos="100000">
                    <a:schemeClr val="accent1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BF7-B943-918E-A28A9C6762F6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0">
                    <a:schemeClr val="accent2">
                      <a:lumMod val="60000"/>
                    </a:schemeClr>
                  </a:gs>
                  <a:gs pos="100000">
                    <a:schemeClr val="accent2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BF7-B943-918E-A28A9C6762F6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chemeClr val="accent3">
                      <a:lumMod val="60000"/>
                    </a:schemeClr>
                  </a:gs>
                  <a:gs pos="100000">
                    <a:schemeClr val="accent3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BF7-B943-918E-A28A9C6762F6}"/>
              </c:ext>
            </c:extLst>
          </c:dPt>
          <c:dPt>
            <c:idx val="9"/>
            <c:invertIfNegative val="0"/>
            <c:bubble3D val="0"/>
            <c:spPr>
              <a:gradFill>
                <a:gsLst>
                  <a:gs pos="0">
                    <a:schemeClr val="accent4">
                      <a:lumMod val="60000"/>
                    </a:schemeClr>
                  </a:gs>
                  <a:gs pos="100000">
                    <a:schemeClr val="accent4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BF7-B943-918E-A28A9C6762F6}"/>
              </c:ext>
            </c:extLst>
          </c:dPt>
          <c:dPt>
            <c:idx val="10"/>
            <c:invertIfNegative val="0"/>
            <c:bubble3D val="0"/>
            <c:spPr>
              <a:gradFill>
                <a:gsLst>
                  <a:gs pos="0">
                    <a:schemeClr val="accent5">
                      <a:lumMod val="60000"/>
                    </a:schemeClr>
                  </a:gs>
                  <a:gs pos="100000">
                    <a:schemeClr val="accent5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BF7-B943-918E-A28A9C6762F6}"/>
              </c:ext>
            </c:extLst>
          </c:dPt>
          <c:dPt>
            <c:idx val="11"/>
            <c:invertIfNegative val="0"/>
            <c:bubble3D val="0"/>
            <c:spPr>
              <a:gradFill>
                <a:gsLst>
                  <a:gs pos="0">
                    <a:schemeClr val="accent6">
                      <a:lumMod val="60000"/>
                    </a:schemeClr>
                  </a:gs>
                  <a:gs pos="100000">
                    <a:schemeClr val="accent6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BF7-B943-918E-A28A9C6762F6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0">
                    <a:schemeClr val="accent1">
                      <a:lumMod val="80000"/>
                      <a:lumOff val="2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DBF7-B943-918E-A28A9C6762F6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DBF7-B943-918E-A28A9C6762F6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DBF7-B943-918E-A28A9C6762F6}"/>
              </c:ext>
            </c:extLst>
          </c:dPt>
          <c:dPt>
            <c:idx val="15"/>
            <c:invertIfNegative val="0"/>
            <c:bubble3D val="0"/>
            <c:spPr>
              <a:gradFill>
                <a:gsLst>
                  <a:gs pos="0">
                    <a:schemeClr val="accent4">
                      <a:lumMod val="80000"/>
                      <a:lumOff val="2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DBF7-B943-918E-A28A9C6762F6}"/>
              </c:ext>
            </c:extLst>
          </c:dPt>
          <c:dPt>
            <c:idx val="16"/>
            <c:invertIfNegative val="0"/>
            <c:bubble3D val="0"/>
            <c:spPr>
              <a:gradFill>
                <a:gsLst>
                  <a:gs pos="0">
                    <a:schemeClr val="accent5">
                      <a:lumMod val="80000"/>
                      <a:lumOff val="2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DBF7-B943-918E-A28A9C6762F6}"/>
              </c:ext>
            </c:extLst>
          </c:dPt>
          <c:dPt>
            <c:idx val="17"/>
            <c:invertIfNegative val="0"/>
            <c:bubble3D val="0"/>
            <c:spPr>
              <a:gradFill>
                <a:gsLst>
                  <a:gs pos="0">
                    <a:schemeClr val="accent6">
                      <a:lumMod val="80000"/>
                      <a:lumOff val="2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DBF7-B943-918E-A28A9C6762F6}"/>
              </c:ext>
            </c:extLst>
          </c:dPt>
          <c:dPt>
            <c:idx val="18"/>
            <c:invertIfNegative val="0"/>
            <c:bubble3D val="0"/>
            <c:spPr>
              <a:gradFill>
                <a:gsLst>
                  <a:gs pos="0">
                    <a:schemeClr val="accent1">
                      <a:lumMod val="80000"/>
                    </a:schemeClr>
                  </a:gs>
                  <a:gs pos="100000">
                    <a:schemeClr val="accent1">
                      <a:lumMod val="8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DBF7-B943-918E-A28A9C6762F6}"/>
              </c:ext>
            </c:extLst>
          </c:dPt>
          <c:dPt>
            <c:idx val="19"/>
            <c:invertIfNegative val="0"/>
            <c:bubble3D val="0"/>
            <c:spPr>
              <a:gradFill>
                <a:gsLst>
                  <a:gs pos="0">
                    <a:schemeClr val="accent2">
                      <a:lumMod val="80000"/>
                    </a:schemeClr>
                  </a:gs>
                  <a:gs pos="100000">
                    <a:schemeClr val="accent2">
                      <a:lumMod val="8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DBF7-B943-918E-A28A9C6762F6}"/>
              </c:ext>
            </c:extLst>
          </c:dPt>
          <c:dPt>
            <c:idx val="20"/>
            <c:invertIfNegative val="0"/>
            <c:bubble3D val="0"/>
            <c:spPr>
              <a:gradFill>
                <a:gsLst>
                  <a:gs pos="0">
                    <a:schemeClr val="accent3">
                      <a:lumMod val="80000"/>
                    </a:schemeClr>
                  </a:gs>
                  <a:gs pos="100000">
                    <a:schemeClr val="accent3">
                      <a:lumMod val="8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DBF7-B943-918E-A28A9C676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LATM'!$K$214:$K$234</c:f>
              <c:strCache>
                <c:ptCount val="21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  <c:pt idx="10">
                  <c:v>BOLIVIA</c:v>
                </c:pt>
                <c:pt idx="11">
                  <c:v>GUATEMALA</c:v>
                </c:pt>
                <c:pt idx="12">
                  <c:v>ECUADOR</c:v>
                </c:pt>
                <c:pt idx="13">
                  <c:v>CHILE</c:v>
                </c:pt>
                <c:pt idx="14">
                  <c:v>VENEZUELA</c:v>
                </c:pt>
                <c:pt idx="15">
                  <c:v>PERÚ</c:v>
                </c:pt>
                <c:pt idx="16">
                  <c:v>ARGENTINA</c:v>
                </c:pt>
                <c:pt idx="17">
                  <c:v>COLOMBIA</c:v>
                </c:pt>
                <c:pt idx="18">
                  <c:v>MÉXICO</c:v>
                </c:pt>
                <c:pt idx="19">
                  <c:v>BRASIL</c:v>
                </c:pt>
                <c:pt idx="20">
                  <c:v>PROMEDIO</c:v>
                </c:pt>
              </c:strCache>
            </c:strRef>
          </c:cat>
          <c:val>
            <c:numRef>
              <c:f>'Calculos LATM'!$L$214:$L$234</c:f>
              <c:numCache>
                <c:formatCode>#,##0</c:formatCode>
                <c:ptCount val="21"/>
                <c:pt idx="0">
                  <c:v>157.00220370563034</c:v>
                </c:pt>
                <c:pt idx="1">
                  <c:v>309.91735537190084</c:v>
                </c:pt>
                <c:pt idx="2">
                  <c:v>204.78260869565219</c:v>
                </c:pt>
                <c:pt idx="3">
                  <c:v>315.42857142857144</c:v>
                </c:pt>
                <c:pt idx="4">
                  <c:v>296.35157545605307</c:v>
                </c:pt>
                <c:pt idx="5">
                  <c:v>200.31372549019608</c:v>
                </c:pt>
                <c:pt idx="6">
                  <c:v>100.38871292830406</c:v>
                </c:pt>
                <c:pt idx="7">
                  <c:v>214.84210526315789</c:v>
                </c:pt>
                <c:pt idx="8">
                  <c:v>319.24805531547105</c:v>
                </c:pt>
                <c:pt idx="9">
                  <c:v>49.576271186440678</c:v>
                </c:pt>
                <c:pt idx="10">
                  <c:v>241.56862745098039</c:v>
                </c:pt>
                <c:pt idx="11">
                  <c:v>289.43584070796459</c:v>
                </c:pt>
                <c:pt idx="12">
                  <c:v>195.91160220994476</c:v>
                </c:pt>
                <c:pt idx="13">
                  <c:v>250.99400503778338</c:v>
                </c:pt>
                <c:pt idx="14">
                  <c:v>159.75438596491227</c:v>
                </c:pt>
                <c:pt idx="15">
                  <c:v>237.05152838427946</c:v>
                </c:pt>
                <c:pt idx="16">
                  <c:v>398.40865690642903</c:v>
                </c:pt>
                <c:pt idx="17">
                  <c:v>365.0301545420279</c:v>
                </c:pt>
                <c:pt idx="18">
                  <c:v>391.5151515151515</c:v>
                </c:pt>
                <c:pt idx="19">
                  <c:v>283.37628865979383</c:v>
                </c:pt>
                <c:pt idx="20">
                  <c:v>304.3875203831609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DBF7-B943-918E-A28A9C6762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4609408"/>
        <c:axId val="2107444288"/>
      </c:barChart>
      <c:catAx>
        <c:axId val="210460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07444288"/>
        <c:crosses val="autoZero"/>
        <c:auto val="1"/>
        <c:lblAlgn val="ctr"/>
        <c:lblOffset val="100"/>
        <c:noMultiLvlLbl val="0"/>
      </c:catAx>
      <c:valAx>
        <c:axId val="21074442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0460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EVOLUCIÓN DEL CONSUMO PER CAPITA 2021-2025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LATM'!$E$213</c:f>
              <c:strCache>
                <c:ptCount val="1"/>
                <c:pt idx="0">
                  <c:v>PER CAPITA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LATM'!$D$214:$D$220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LATM'!$E$214:$E$220</c:f>
              <c:numCache>
                <c:formatCode>#,##0</c:formatCode>
                <c:ptCount val="7"/>
                <c:pt idx="0">
                  <c:v>0</c:v>
                </c:pt>
                <c:pt idx="1">
                  <c:v>292</c:v>
                </c:pt>
                <c:pt idx="2">
                  <c:v>166</c:v>
                </c:pt>
                <c:pt idx="3">
                  <c:v>255</c:v>
                </c:pt>
                <c:pt idx="4">
                  <c:v>169</c:v>
                </c:pt>
                <c:pt idx="5">
                  <c:v>170</c:v>
                </c:pt>
                <c:pt idx="6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0-454A-A850-0DB6EE1CA55F}"/>
            </c:ext>
          </c:extLst>
        </c:ser>
        <c:ser>
          <c:idx val="1"/>
          <c:order val="1"/>
          <c:tx>
            <c:strRef>
              <c:f>'Calculos LATM'!$F$213</c:f>
              <c:strCache>
                <c:ptCount val="1"/>
                <c:pt idx="0">
                  <c:v>PER CAPITA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'Calculos LATM'!$D$214:$D$220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LATM'!$F$214:$F$220</c:f>
              <c:numCache>
                <c:formatCode>#,##0</c:formatCode>
                <c:ptCount val="7"/>
                <c:pt idx="0">
                  <c:v>0</c:v>
                </c:pt>
                <c:pt idx="1">
                  <c:v>294</c:v>
                </c:pt>
                <c:pt idx="2">
                  <c:v>171</c:v>
                </c:pt>
                <c:pt idx="3">
                  <c:v>240</c:v>
                </c:pt>
                <c:pt idx="4">
                  <c:v>172</c:v>
                </c:pt>
                <c:pt idx="5">
                  <c:v>185</c:v>
                </c:pt>
                <c:pt idx="6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00-454A-A850-0DB6EE1CA55F}"/>
            </c:ext>
          </c:extLst>
        </c:ser>
        <c:ser>
          <c:idx val="2"/>
          <c:order val="2"/>
          <c:tx>
            <c:strRef>
              <c:f>'Calculos LATM'!$G$213</c:f>
              <c:strCache>
                <c:ptCount val="1"/>
                <c:pt idx="0">
                  <c:v>PER CAPITA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'Calculos LATM'!$D$214:$D$220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LATM'!$G$214:$G$220</c:f>
              <c:numCache>
                <c:formatCode>#,##0</c:formatCode>
                <c:ptCount val="7"/>
                <c:pt idx="0">
                  <c:v>0</c:v>
                </c:pt>
                <c:pt idx="1">
                  <c:v>287</c:v>
                </c:pt>
                <c:pt idx="2">
                  <c:v>184</c:v>
                </c:pt>
                <c:pt idx="3">
                  <c:v>249</c:v>
                </c:pt>
                <c:pt idx="4">
                  <c:v>213</c:v>
                </c:pt>
                <c:pt idx="5">
                  <c:v>184</c:v>
                </c:pt>
                <c:pt idx="6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00-454A-A850-0DB6EE1CA55F}"/>
            </c:ext>
          </c:extLst>
        </c:ser>
        <c:ser>
          <c:idx val="3"/>
          <c:order val="3"/>
          <c:tx>
            <c:strRef>
              <c:f>'Calculos LATM'!$H$213</c:f>
              <c:strCache>
                <c:ptCount val="1"/>
                <c:pt idx="0">
                  <c:v>PER CAPITA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'Calculos LATM'!$D$214:$D$220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LATM'!$H$214:$H$220</c:f>
              <c:numCache>
                <c:formatCode>#,##0</c:formatCode>
                <c:ptCount val="7"/>
                <c:pt idx="0">
                  <c:v>0</c:v>
                </c:pt>
                <c:pt idx="1">
                  <c:v>297</c:v>
                </c:pt>
                <c:pt idx="2">
                  <c:v>213</c:v>
                </c:pt>
                <c:pt idx="3">
                  <c:v>293</c:v>
                </c:pt>
                <c:pt idx="4">
                  <c:v>274</c:v>
                </c:pt>
                <c:pt idx="5">
                  <c:v>202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00-454A-A850-0DB6EE1CA55F}"/>
            </c:ext>
          </c:extLst>
        </c:ser>
        <c:ser>
          <c:idx val="4"/>
          <c:order val="4"/>
          <c:tx>
            <c:strRef>
              <c:f>'Calculos LATM'!$I$213</c:f>
              <c:strCache>
                <c:ptCount val="1"/>
                <c:pt idx="0">
                  <c:v>PER CAPITA 2025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LATM'!$D$214:$D$220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LATM'!$I$214:$I$220</c:f>
              <c:numCache>
                <c:formatCode>#,##0</c:formatCode>
                <c:ptCount val="7"/>
                <c:pt idx="0">
                  <c:v>157.00220370563034</c:v>
                </c:pt>
                <c:pt idx="1">
                  <c:v>309.91735537190084</c:v>
                </c:pt>
                <c:pt idx="2">
                  <c:v>204.78260869565219</c:v>
                </c:pt>
                <c:pt idx="3">
                  <c:v>315.42857142857144</c:v>
                </c:pt>
                <c:pt idx="4">
                  <c:v>296.35157545605307</c:v>
                </c:pt>
                <c:pt idx="5">
                  <c:v>200.31372549019608</c:v>
                </c:pt>
                <c:pt idx="6">
                  <c:v>100.38871292830406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00-454A-A850-0DB6EE1CA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411471"/>
        <c:axId val="125406991"/>
      </c:barChart>
      <c:catAx>
        <c:axId val="125411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25406991"/>
        <c:crosses val="autoZero"/>
        <c:auto val="1"/>
        <c:lblAlgn val="ctr"/>
        <c:lblOffset val="100"/>
        <c:noMultiLvlLbl val="0"/>
      </c:catAx>
      <c:valAx>
        <c:axId val="12540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25411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EVOLUCIÓN DEL CONSUMO PER CAPITA 2021-2025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LATM'!$E$221</c:f>
              <c:strCache>
                <c:ptCount val="1"/>
                <c:pt idx="0">
                  <c:v>PER CAPITA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7E-BB4D-8EA2-07151011F5B0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LATM'!$D$222:$D$227</c:f>
              <c:strCache>
                <c:ptCount val="6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</c:strCache>
            </c:strRef>
          </c:cat>
          <c:val>
            <c:numRef>
              <c:f>'Calculos LATM'!$E$222:$E$227</c:f>
              <c:numCache>
                <c:formatCode>#,##0</c:formatCode>
                <c:ptCount val="6"/>
                <c:pt idx="0">
                  <c:v>0</c:v>
                </c:pt>
                <c:pt idx="1">
                  <c:v>250</c:v>
                </c:pt>
                <c:pt idx="2">
                  <c:v>151</c:v>
                </c:pt>
                <c:pt idx="3">
                  <c:v>195</c:v>
                </c:pt>
                <c:pt idx="4">
                  <c:v>210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7E-BB4D-8EA2-07151011F5B0}"/>
            </c:ext>
          </c:extLst>
        </c:ser>
        <c:ser>
          <c:idx val="1"/>
          <c:order val="1"/>
          <c:tx>
            <c:strRef>
              <c:f>'Calculos LATM'!$F$221</c:f>
              <c:strCache>
                <c:ptCount val="1"/>
                <c:pt idx="0">
                  <c:v>PER CAPITA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7E-BB4D-8EA2-07151011F5B0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LATM'!$D$222:$D$227</c:f>
              <c:strCache>
                <c:ptCount val="6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</c:strCache>
            </c:strRef>
          </c:cat>
          <c:val>
            <c:numRef>
              <c:f>'Calculos LATM'!$F$222:$F$227</c:f>
              <c:numCache>
                <c:formatCode>#,##0</c:formatCode>
                <c:ptCount val="6"/>
                <c:pt idx="0">
                  <c:v>190</c:v>
                </c:pt>
                <c:pt idx="1">
                  <c:v>275</c:v>
                </c:pt>
                <c:pt idx="2">
                  <c:v>103</c:v>
                </c:pt>
                <c:pt idx="3">
                  <c:v>195</c:v>
                </c:pt>
                <c:pt idx="4">
                  <c:v>225</c:v>
                </c:pt>
                <c:pt idx="5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7E-BB4D-8EA2-07151011F5B0}"/>
            </c:ext>
          </c:extLst>
        </c:ser>
        <c:ser>
          <c:idx val="2"/>
          <c:order val="2"/>
          <c:tx>
            <c:strRef>
              <c:f>'Calculos LATM'!$G$221</c:f>
              <c:strCache>
                <c:ptCount val="1"/>
                <c:pt idx="0">
                  <c:v>PER CAPITA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'Calculos LATM'!$D$222:$D$227</c:f>
              <c:strCache>
                <c:ptCount val="6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</c:strCache>
            </c:strRef>
          </c:cat>
          <c:val>
            <c:numRef>
              <c:f>'Calculos LATM'!$G$222:$G$227</c:f>
              <c:numCache>
                <c:formatCode>#,##0</c:formatCode>
                <c:ptCount val="6"/>
                <c:pt idx="0">
                  <c:v>166</c:v>
                </c:pt>
                <c:pt idx="1">
                  <c:v>286</c:v>
                </c:pt>
                <c:pt idx="2">
                  <c:v>84</c:v>
                </c:pt>
                <c:pt idx="3">
                  <c:v>179</c:v>
                </c:pt>
                <c:pt idx="4">
                  <c:v>281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7E-BB4D-8EA2-07151011F5B0}"/>
            </c:ext>
          </c:extLst>
        </c:ser>
        <c:ser>
          <c:idx val="3"/>
          <c:order val="3"/>
          <c:tx>
            <c:strRef>
              <c:f>'Calculos LATM'!$H$221</c:f>
              <c:strCache>
                <c:ptCount val="1"/>
                <c:pt idx="0">
                  <c:v>PER CAPITA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'Calculos LATM'!$D$222:$D$227</c:f>
              <c:strCache>
                <c:ptCount val="6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</c:strCache>
            </c:strRef>
          </c:cat>
          <c:val>
            <c:numRef>
              <c:f>'Calculos LATM'!$H$222:$H$227</c:f>
              <c:numCache>
                <c:formatCode>#,##0</c:formatCode>
                <c:ptCount val="6"/>
                <c:pt idx="0">
                  <c:v>208</c:v>
                </c:pt>
                <c:pt idx="1">
                  <c:v>293</c:v>
                </c:pt>
                <c:pt idx="2">
                  <c:v>42</c:v>
                </c:pt>
                <c:pt idx="3">
                  <c:v>208</c:v>
                </c:pt>
                <c:pt idx="4">
                  <c:v>292</c:v>
                </c:pt>
                <c:pt idx="5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7E-BB4D-8EA2-07151011F5B0}"/>
            </c:ext>
          </c:extLst>
        </c:ser>
        <c:ser>
          <c:idx val="4"/>
          <c:order val="4"/>
          <c:tx>
            <c:strRef>
              <c:f>'Calculos LATM'!$I$221</c:f>
              <c:strCache>
                <c:ptCount val="1"/>
                <c:pt idx="0">
                  <c:v>PER CAPITA 2025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LATM'!$D$222:$D$227</c:f>
              <c:strCache>
                <c:ptCount val="6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</c:strCache>
            </c:strRef>
          </c:cat>
          <c:val>
            <c:numRef>
              <c:f>'Calculos LATM'!$I$222:$I$227</c:f>
              <c:numCache>
                <c:formatCode>#,##0</c:formatCode>
                <c:ptCount val="6"/>
                <c:pt idx="0">
                  <c:v>214.84210526315789</c:v>
                </c:pt>
                <c:pt idx="1">
                  <c:v>319.24805531547105</c:v>
                </c:pt>
                <c:pt idx="2">
                  <c:v>49.576271186440678</c:v>
                </c:pt>
                <c:pt idx="3">
                  <c:v>241.56862745098039</c:v>
                </c:pt>
                <c:pt idx="4">
                  <c:v>289.43584070796459</c:v>
                </c:pt>
                <c:pt idx="5">
                  <c:v>195.91160220994476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7E-BB4D-8EA2-07151011F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8465984"/>
        <c:axId val="1992194496"/>
      </c:barChart>
      <c:catAx>
        <c:axId val="190846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92194496"/>
        <c:crosses val="autoZero"/>
        <c:auto val="1"/>
        <c:lblAlgn val="ctr"/>
        <c:lblOffset val="100"/>
        <c:noMultiLvlLbl val="0"/>
      </c:catAx>
      <c:valAx>
        <c:axId val="199219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0846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HABITANTES vs POBLACIÓN DE GALLINAS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LATM'!$B$130</c:f>
              <c:strCache>
                <c:ptCount val="1"/>
                <c:pt idx="0">
                  <c:v>HABITANTES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1854248687664043E-2"/>
                  <c:y val="-0.10714077300936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56-9F4F-986E-471BD634704F}"/>
                </c:ext>
              </c:extLst>
            </c:dLbl>
            <c:dLbl>
              <c:idx val="3"/>
              <c:layout>
                <c:manualLayout>
                  <c:x val="2.4986149410090783E-2"/>
                  <c:y val="-1.5711379079700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56-9F4F-986E-471BD634704F}"/>
                </c:ext>
              </c:extLst>
            </c:dLbl>
            <c:dLbl>
              <c:idx val="4"/>
              <c:layout>
                <c:manualLayout>
                  <c:x val="-5.49695287021997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56-9F4F-986E-471BD634704F}"/>
                </c:ext>
              </c:extLst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LATM'!$A$131:$A$137</c:f>
              <c:strCache>
                <c:ptCount val="7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LATM'!$B$131:$B$137</c:f>
              <c:numCache>
                <c:formatCode>#,##0</c:formatCode>
                <c:ptCount val="7"/>
                <c:pt idx="0">
                  <c:v>9500000</c:v>
                </c:pt>
                <c:pt idx="1">
                  <c:v>11570000</c:v>
                </c:pt>
                <c:pt idx="2">
                  <c:v>11800000</c:v>
                </c:pt>
                <c:pt idx="3">
                  <c:v>12750000</c:v>
                </c:pt>
                <c:pt idx="4">
                  <c:v>18080000</c:v>
                </c:pt>
                <c:pt idx="5">
                  <c:v>18100000</c:v>
                </c:pt>
                <c:pt idx="6">
                  <c:v>19850000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56-9F4F-986E-471BD634704F}"/>
            </c:ext>
          </c:extLst>
        </c:ser>
        <c:ser>
          <c:idx val="1"/>
          <c:order val="1"/>
          <c:tx>
            <c:strRef>
              <c:f>'Calculos LATM'!$C$130</c:f>
              <c:strCache>
                <c:ptCount val="1"/>
                <c:pt idx="0">
                  <c:v>AVES EN POSTURA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LATM'!$A$131:$A$137</c:f>
              <c:strCache>
                <c:ptCount val="7"/>
                <c:pt idx="0">
                  <c:v>HONDURAS</c:v>
                </c:pt>
                <c:pt idx="1">
                  <c:v>REP DOMINICANA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LATM'!$C$131:$C$137</c:f>
              <c:numCache>
                <c:formatCode>#,##0</c:formatCode>
                <c:ptCount val="7"/>
                <c:pt idx="0">
                  <c:v>9500000</c:v>
                </c:pt>
                <c:pt idx="1">
                  <c:v>16127000</c:v>
                </c:pt>
                <c:pt idx="2">
                  <c:v>1540000</c:v>
                </c:pt>
                <c:pt idx="3">
                  <c:v>12240000</c:v>
                </c:pt>
                <c:pt idx="4">
                  <c:v>17442000</c:v>
                </c:pt>
                <c:pt idx="5">
                  <c:v>12900000</c:v>
                </c:pt>
                <c:pt idx="6">
                  <c:v>18000000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56-9F4F-986E-471BD6347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81823"/>
        <c:axId val="19016639"/>
      </c:barChart>
      <c:catAx>
        <c:axId val="1738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016639"/>
        <c:crosses val="autoZero"/>
        <c:auto val="1"/>
        <c:lblAlgn val="ctr"/>
        <c:lblOffset val="100"/>
        <c:noMultiLvlLbl val="0"/>
      </c:catAx>
      <c:valAx>
        <c:axId val="1901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38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EVOLUCIÓN DEL CONSUMO PER CÁPITA 2021-2025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LATM'!$E$228</c:f>
              <c:strCache>
                <c:ptCount val="1"/>
                <c:pt idx="0">
                  <c:v>PER CAPITA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LATM'!$D$229:$D$235</c:f>
              <c:strCache>
                <c:ptCount val="7"/>
                <c:pt idx="0">
                  <c:v>CHILE</c:v>
                </c:pt>
                <c:pt idx="1">
                  <c:v>VENEZUELA</c:v>
                </c:pt>
                <c:pt idx="2">
                  <c:v>PERÚ</c:v>
                </c:pt>
                <c:pt idx="3">
                  <c:v>ARGENTINA</c:v>
                </c:pt>
                <c:pt idx="4">
                  <c:v>COLOMBIA</c:v>
                </c:pt>
                <c:pt idx="5">
                  <c:v>MÉXICO</c:v>
                </c:pt>
                <c:pt idx="6">
                  <c:v>BRASIL</c:v>
                </c:pt>
              </c:strCache>
            </c:strRef>
          </c:cat>
          <c:val>
            <c:numRef>
              <c:f>'Calculos LATM'!$E$229:$E$235</c:f>
              <c:numCache>
                <c:formatCode>#,##0</c:formatCode>
                <c:ptCount val="7"/>
                <c:pt idx="0">
                  <c:v>247</c:v>
                </c:pt>
                <c:pt idx="1">
                  <c:v>122</c:v>
                </c:pt>
                <c:pt idx="2">
                  <c:v>243</c:v>
                </c:pt>
                <c:pt idx="3">
                  <c:v>298</c:v>
                </c:pt>
                <c:pt idx="4">
                  <c:v>325</c:v>
                </c:pt>
                <c:pt idx="5">
                  <c:v>407</c:v>
                </c:pt>
                <c:pt idx="6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7-204B-850A-DA641EAB063E}"/>
            </c:ext>
          </c:extLst>
        </c:ser>
        <c:ser>
          <c:idx val="1"/>
          <c:order val="1"/>
          <c:tx>
            <c:strRef>
              <c:f>'Calculos LATM'!$F$228</c:f>
              <c:strCache>
                <c:ptCount val="1"/>
                <c:pt idx="0">
                  <c:v>PER CAPITA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'Calculos LATM'!$D$229:$D$235</c:f>
              <c:strCache>
                <c:ptCount val="7"/>
                <c:pt idx="0">
                  <c:v>CHILE</c:v>
                </c:pt>
                <c:pt idx="1">
                  <c:v>VENEZUELA</c:v>
                </c:pt>
                <c:pt idx="2">
                  <c:v>PERÚ</c:v>
                </c:pt>
                <c:pt idx="3">
                  <c:v>ARGENTINA</c:v>
                </c:pt>
                <c:pt idx="4">
                  <c:v>COLOMBIA</c:v>
                </c:pt>
                <c:pt idx="5">
                  <c:v>MÉXICO</c:v>
                </c:pt>
                <c:pt idx="6">
                  <c:v>BRASIL</c:v>
                </c:pt>
              </c:strCache>
            </c:strRef>
          </c:cat>
          <c:val>
            <c:numRef>
              <c:f>'Calculos LATM'!$F$229:$F$235</c:f>
              <c:numCache>
                <c:formatCode>#,##0</c:formatCode>
                <c:ptCount val="7"/>
                <c:pt idx="0">
                  <c:v>232</c:v>
                </c:pt>
                <c:pt idx="1">
                  <c:v>110</c:v>
                </c:pt>
                <c:pt idx="2">
                  <c:v>232</c:v>
                </c:pt>
                <c:pt idx="3">
                  <c:v>322</c:v>
                </c:pt>
                <c:pt idx="4">
                  <c:v>315</c:v>
                </c:pt>
                <c:pt idx="5">
                  <c:v>387</c:v>
                </c:pt>
                <c:pt idx="6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B7-204B-850A-DA641EAB063E}"/>
            </c:ext>
          </c:extLst>
        </c:ser>
        <c:ser>
          <c:idx val="2"/>
          <c:order val="2"/>
          <c:tx>
            <c:strRef>
              <c:f>'Calculos LATM'!$G$228</c:f>
              <c:strCache>
                <c:ptCount val="1"/>
                <c:pt idx="0">
                  <c:v>PER CAPITA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'Calculos LATM'!$D$229:$D$235</c:f>
              <c:strCache>
                <c:ptCount val="7"/>
                <c:pt idx="0">
                  <c:v>CHILE</c:v>
                </c:pt>
                <c:pt idx="1">
                  <c:v>VENEZUELA</c:v>
                </c:pt>
                <c:pt idx="2">
                  <c:v>PERÚ</c:v>
                </c:pt>
                <c:pt idx="3">
                  <c:v>ARGENTINA</c:v>
                </c:pt>
                <c:pt idx="4">
                  <c:v>COLOMBIA</c:v>
                </c:pt>
                <c:pt idx="5">
                  <c:v>MÉXICO</c:v>
                </c:pt>
                <c:pt idx="6">
                  <c:v>BRASIL</c:v>
                </c:pt>
              </c:strCache>
            </c:strRef>
          </c:cat>
          <c:val>
            <c:numRef>
              <c:f>'Calculos LATM'!$G$229:$G$235</c:f>
              <c:numCache>
                <c:formatCode>#,##0</c:formatCode>
                <c:ptCount val="7"/>
                <c:pt idx="0">
                  <c:v>217</c:v>
                </c:pt>
                <c:pt idx="1">
                  <c:v>116</c:v>
                </c:pt>
                <c:pt idx="2">
                  <c:v>238</c:v>
                </c:pt>
                <c:pt idx="3">
                  <c:v>336</c:v>
                </c:pt>
                <c:pt idx="4">
                  <c:v>324</c:v>
                </c:pt>
                <c:pt idx="5">
                  <c:v>367</c:v>
                </c:pt>
                <c:pt idx="6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B7-204B-850A-DA641EAB063E}"/>
            </c:ext>
          </c:extLst>
        </c:ser>
        <c:ser>
          <c:idx val="3"/>
          <c:order val="3"/>
          <c:tx>
            <c:strRef>
              <c:f>'Calculos LATM'!$H$228</c:f>
              <c:strCache>
                <c:ptCount val="1"/>
                <c:pt idx="0">
                  <c:v>PER CAPITA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'Calculos LATM'!$D$229:$D$235</c:f>
              <c:strCache>
                <c:ptCount val="7"/>
                <c:pt idx="0">
                  <c:v>CHILE</c:v>
                </c:pt>
                <c:pt idx="1">
                  <c:v>VENEZUELA</c:v>
                </c:pt>
                <c:pt idx="2">
                  <c:v>PERÚ</c:v>
                </c:pt>
                <c:pt idx="3">
                  <c:v>ARGENTINA</c:v>
                </c:pt>
                <c:pt idx="4">
                  <c:v>COLOMBIA</c:v>
                </c:pt>
                <c:pt idx="5">
                  <c:v>MÉXICO</c:v>
                </c:pt>
                <c:pt idx="6">
                  <c:v>BRASIL</c:v>
                </c:pt>
              </c:strCache>
            </c:strRef>
          </c:cat>
          <c:val>
            <c:numRef>
              <c:f>'Calculos LATM'!$H$229:$H$235</c:f>
              <c:numCache>
                <c:formatCode>#,##0</c:formatCode>
                <c:ptCount val="7"/>
                <c:pt idx="0">
                  <c:v>234</c:v>
                </c:pt>
                <c:pt idx="1">
                  <c:v>165</c:v>
                </c:pt>
                <c:pt idx="2">
                  <c:v>233</c:v>
                </c:pt>
                <c:pt idx="3">
                  <c:v>363</c:v>
                </c:pt>
                <c:pt idx="4">
                  <c:v>343</c:v>
                </c:pt>
                <c:pt idx="5">
                  <c:v>379</c:v>
                </c:pt>
                <c:pt idx="6">
                  <c:v>268.97930385700846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B7-204B-850A-DA641EAB063E}"/>
            </c:ext>
          </c:extLst>
        </c:ser>
        <c:ser>
          <c:idx val="4"/>
          <c:order val="4"/>
          <c:tx>
            <c:strRef>
              <c:f>'Calculos LATM'!$I$228</c:f>
              <c:strCache>
                <c:ptCount val="1"/>
                <c:pt idx="0">
                  <c:v>PER CAPITA 2025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LATM'!$D$229:$D$235</c:f>
              <c:strCache>
                <c:ptCount val="7"/>
                <c:pt idx="0">
                  <c:v>CHILE</c:v>
                </c:pt>
                <c:pt idx="1">
                  <c:v>VENEZUELA</c:v>
                </c:pt>
                <c:pt idx="2">
                  <c:v>PERÚ</c:v>
                </c:pt>
                <c:pt idx="3">
                  <c:v>ARGENTINA</c:v>
                </c:pt>
                <c:pt idx="4">
                  <c:v>COLOMBIA</c:v>
                </c:pt>
                <c:pt idx="5">
                  <c:v>MÉXICO</c:v>
                </c:pt>
                <c:pt idx="6">
                  <c:v>BRASIL</c:v>
                </c:pt>
              </c:strCache>
            </c:strRef>
          </c:cat>
          <c:val>
            <c:numRef>
              <c:f>'Calculos LATM'!$I$229:$I$235</c:f>
              <c:numCache>
                <c:formatCode>#,##0</c:formatCode>
                <c:ptCount val="7"/>
                <c:pt idx="0">
                  <c:v>250.99400503778338</c:v>
                </c:pt>
                <c:pt idx="1">
                  <c:v>159.75438596491227</c:v>
                </c:pt>
                <c:pt idx="2">
                  <c:v>237.05152838427946</c:v>
                </c:pt>
                <c:pt idx="3">
                  <c:v>398.40865690642903</c:v>
                </c:pt>
                <c:pt idx="4">
                  <c:v>365.0301545420279</c:v>
                </c:pt>
                <c:pt idx="5">
                  <c:v>391.5151515151515</c:v>
                </c:pt>
                <c:pt idx="6">
                  <c:v>283.37628865979383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B7-204B-850A-DA641EAB0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8752064"/>
        <c:axId val="2078753664"/>
      </c:barChart>
      <c:catAx>
        <c:axId val="207875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78753664"/>
        <c:crosses val="autoZero"/>
        <c:auto val="1"/>
        <c:lblAlgn val="ctr"/>
        <c:lblOffset val="100"/>
        <c:noMultiLvlLbl val="0"/>
      </c:catAx>
      <c:valAx>
        <c:axId val="207875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7875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1"/>
          <c:order val="0"/>
          <c:tx>
            <c:strRef>
              <c:f>'Calculos LATM'!$A$239</c:f>
              <c:strCache>
                <c:ptCount val="1"/>
                <c:pt idx="0">
                  <c:v>CONSUMO LATAM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289-AA4B-B34E-2110432C688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289-AA4B-B34E-2110432C68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289-AA4B-B34E-2110432C688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289-AA4B-B34E-2110432C688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289-AA4B-B34E-2110432C68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LATM'!$B$238:$F$238</c:f>
              <c:numCache>
                <c:formatCode>0</c:formatCode>
                <c:ptCount val="5"/>
                <c:pt idx="0" formatCode="General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LATM'!$B$239:$F$239</c:f>
              <c:numCache>
                <c:formatCode>General</c:formatCode>
                <c:ptCount val="5"/>
                <c:pt idx="0">
                  <c:v>276</c:v>
                </c:pt>
                <c:pt idx="1">
                  <c:v>270</c:v>
                </c:pt>
                <c:pt idx="2" formatCode="#,##0">
                  <c:v>271</c:v>
                </c:pt>
                <c:pt idx="3">
                  <c:v>292</c:v>
                </c:pt>
                <c:pt idx="4">
                  <c:v>304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A-4289-AA4B-B34E-2110432C6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400959"/>
        <c:axId val="2060532160"/>
        <c:axId val="0"/>
      </c:bar3DChart>
      <c:catAx>
        <c:axId val="3640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60532160"/>
        <c:crosses val="autoZero"/>
        <c:auto val="1"/>
        <c:lblAlgn val="ctr"/>
        <c:lblOffset val="100"/>
        <c:noMultiLvlLbl val="0"/>
      </c:catAx>
      <c:valAx>
        <c:axId val="206053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6400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PORCENTAJE DE POSTURA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bar"/>
        <c:grouping val="clustered"/>
        <c:varyColors val="1"/>
        <c:ser>
          <c:idx val="3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014B-973B-AE7CBE21559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014B-973B-AE7CBE21559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014B-973B-AE7CBE21559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014B-973B-AE7CBE21559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0E4-014B-973B-AE7CBE21559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0E4-014B-973B-AE7CBE21559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0E4-014B-973B-AE7CBE21559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0E4-014B-973B-AE7CBE21559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0E4-014B-973B-AE7CBE21559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0E4-014B-973B-AE7CBE21559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0E4-014B-973B-AE7CBE21559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0E4-014B-973B-AE7CBE21559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0E4-014B-973B-AE7CBE21559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0E4-014B-973B-AE7CBE21559C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0E4-014B-973B-AE7CBE21559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0E4-014B-973B-AE7CBE21559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F0E4-014B-973B-AE7CBE21559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F0E4-014B-973B-AE7CBE21559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F0E4-014B-973B-AE7CBE21559C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F0E4-014B-973B-AE7CBE21559C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F0E4-014B-973B-AE7CBE215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LATM'!$A$270:$A$290</c:f>
              <c:strCache>
                <c:ptCount val="21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  <c:pt idx="10">
                  <c:v>BOLIVIA</c:v>
                </c:pt>
                <c:pt idx="11">
                  <c:v>GUATEMALA</c:v>
                </c:pt>
                <c:pt idx="12">
                  <c:v>ECUADOR</c:v>
                </c:pt>
                <c:pt idx="13">
                  <c:v>CHILE</c:v>
                </c:pt>
                <c:pt idx="14">
                  <c:v>VENEZUELA</c:v>
                </c:pt>
                <c:pt idx="15">
                  <c:v>PERÚ</c:v>
                </c:pt>
                <c:pt idx="16">
                  <c:v>ARGENTINA</c:v>
                </c:pt>
                <c:pt idx="17">
                  <c:v>COLOMBIA</c:v>
                </c:pt>
                <c:pt idx="18">
                  <c:v>MÉXICO</c:v>
                </c:pt>
                <c:pt idx="19">
                  <c:v>BRASIL</c:v>
                </c:pt>
                <c:pt idx="20">
                  <c:v>PROMEDIO</c:v>
                </c:pt>
              </c:strCache>
            </c:strRef>
          </c:cat>
          <c:val>
            <c:numRef>
              <c:f>'Calculos LATM'!$E$270:$E$290</c:f>
              <c:numCache>
                <c:formatCode>#,##0.00</c:formatCode>
                <c:ptCount val="21"/>
                <c:pt idx="0">
                  <c:v>55.632357253571286</c:v>
                </c:pt>
                <c:pt idx="1">
                  <c:v>75.702956020187457</c:v>
                </c:pt>
                <c:pt idx="2">
                  <c:v>64.359648823147609</c:v>
                </c:pt>
                <c:pt idx="3">
                  <c:v>75.090802737005347</c:v>
                </c:pt>
                <c:pt idx="4">
                  <c:v>82.035697234566101</c:v>
                </c:pt>
                <c:pt idx="5">
                  <c:v>73.534246575342451</c:v>
                </c:pt>
                <c:pt idx="6">
                  <c:v>65.876239962210676</c:v>
                </c:pt>
                <c:pt idx="7">
                  <c:v>60.620043258832013</c:v>
                </c:pt>
                <c:pt idx="8">
                  <c:v>76.125208214591211</c:v>
                </c:pt>
                <c:pt idx="9">
                  <c:v>64.935064935064929</c:v>
                </c:pt>
                <c:pt idx="10">
                  <c:v>68.940818336467004</c:v>
                </c:pt>
                <c:pt idx="11">
                  <c:v>82.198063876676201</c:v>
                </c:pt>
                <c:pt idx="12">
                  <c:v>75.310608474036329</c:v>
                </c:pt>
                <c:pt idx="13">
                  <c:v>74.642313546423139</c:v>
                </c:pt>
                <c:pt idx="14">
                  <c:v>57.811431629697019</c:v>
                </c:pt>
                <c:pt idx="15">
                  <c:v>78.844639084524005</c:v>
                </c:pt>
                <c:pt idx="16">
                  <c:v>83.022000830219994</c:v>
                </c:pt>
                <c:pt idx="17">
                  <c:v>74.616318950056908</c:v>
                </c:pt>
                <c:pt idx="18">
                  <c:v>81.273391497990517</c:v>
                </c:pt>
                <c:pt idx="19">
                  <c:v>82</c:v>
                </c:pt>
                <c:pt idx="20">
                  <c:v>76.451150065295266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F0E4-014B-973B-AE7CBE215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2965728"/>
        <c:axId val="2122967440"/>
      </c:barChart>
      <c:catAx>
        <c:axId val="212296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22967440"/>
        <c:crosses val="autoZero"/>
        <c:auto val="1"/>
        <c:lblAlgn val="ctr"/>
        <c:lblOffset val="100"/>
        <c:noMultiLvlLbl val="0"/>
      </c:catAx>
      <c:valAx>
        <c:axId val="2122967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2296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55218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AR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POTENCIAL DE CRECIMIENTO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LATM'!$G$269</c:f>
              <c:strCache>
                <c:ptCount val="1"/>
                <c:pt idx="0">
                  <c:v>PRODUCCIÓN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LATM'!$F$270:$F$276</c:f>
              <c:strCache>
                <c:ptCount val="7"/>
                <c:pt idx="0">
                  <c:v>CUBA</c:v>
                </c:pt>
                <c:pt idx="1">
                  <c:v>NICARAGUA</c:v>
                </c:pt>
                <c:pt idx="2">
                  <c:v>BELICE</c:v>
                </c:pt>
                <c:pt idx="3">
                  <c:v>VENEZUELA</c:v>
                </c:pt>
                <c:pt idx="4">
                  <c:v>PANAMA</c:v>
                </c:pt>
                <c:pt idx="5">
                  <c:v>HONDURAS</c:v>
                </c:pt>
                <c:pt idx="6">
                  <c:v>BOLIVIA</c:v>
                </c:pt>
              </c:strCache>
            </c:strRef>
          </c:cat>
          <c:val>
            <c:numRef>
              <c:f>'Calculos LATM'!$G$270:$G$276</c:f>
              <c:numCache>
                <c:formatCode>General</c:formatCode>
                <c:ptCount val="7"/>
                <c:pt idx="0">
                  <c:v>31</c:v>
                </c:pt>
                <c:pt idx="1">
                  <c:v>100</c:v>
                </c:pt>
                <c:pt idx="2">
                  <c:v>157</c:v>
                </c:pt>
                <c:pt idx="3">
                  <c:v>160</c:v>
                </c:pt>
                <c:pt idx="4">
                  <c:v>205</c:v>
                </c:pt>
                <c:pt idx="5">
                  <c:v>215</c:v>
                </c:pt>
                <c:pt idx="6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F-0548-8C20-42775C18119A}"/>
            </c:ext>
          </c:extLst>
        </c:ser>
        <c:ser>
          <c:idx val="1"/>
          <c:order val="1"/>
          <c:tx>
            <c:strRef>
              <c:f>'Calculos LATM'!$H$269</c:f>
              <c:strCache>
                <c:ptCount val="1"/>
                <c:pt idx="0">
                  <c:v>% POSTURA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LATM'!$F$270:$F$276</c:f>
              <c:strCache>
                <c:ptCount val="7"/>
                <c:pt idx="0">
                  <c:v>CUBA</c:v>
                </c:pt>
                <c:pt idx="1">
                  <c:v>NICARAGUA</c:v>
                </c:pt>
                <c:pt idx="2">
                  <c:v>BELICE</c:v>
                </c:pt>
                <c:pt idx="3">
                  <c:v>VENEZUELA</c:v>
                </c:pt>
                <c:pt idx="4">
                  <c:v>PANAMA</c:v>
                </c:pt>
                <c:pt idx="5">
                  <c:v>HONDURAS</c:v>
                </c:pt>
                <c:pt idx="6">
                  <c:v>BOLIVIA</c:v>
                </c:pt>
              </c:strCache>
            </c:strRef>
          </c:cat>
          <c:val>
            <c:numRef>
              <c:f>'Calculos LATM'!$H$270:$H$276</c:f>
              <c:numCache>
                <c:formatCode>General</c:formatCode>
                <c:ptCount val="7"/>
                <c:pt idx="0">
                  <c:v>64.930000000000007</c:v>
                </c:pt>
                <c:pt idx="1">
                  <c:v>65.88</c:v>
                </c:pt>
                <c:pt idx="2">
                  <c:v>55.63</c:v>
                </c:pt>
                <c:pt idx="3">
                  <c:v>56.63</c:v>
                </c:pt>
                <c:pt idx="4">
                  <c:v>64.36</c:v>
                </c:pt>
                <c:pt idx="5">
                  <c:v>60.62</c:v>
                </c:pt>
                <c:pt idx="6">
                  <c:v>68.94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BF-0548-8C20-42775C18119A}"/>
            </c:ext>
          </c:extLst>
        </c:ser>
        <c:ser>
          <c:idx val="2"/>
          <c:order val="2"/>
          <c:tx>
            <c:strRef>
              <c:f>'Calculos LATM'!$I$269</c:f>
              <c:strCache>
                <c:ptCount val="1"/>
                <c:pt idx="0">
                  <c:v>POTENCIAL DE CRECIMIENTO EN PUNTOS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LATM'!$F$270:$F$276</c:f>
              <c:strCache>
                <c:ptCount val="7"/>
                <c:pt idx="0">
                  <c:v>CUBA</c:v>
                </c:pt>
                <c:pt idx="1">
                  <c:v>NICARAGUA</c:v>
                </c:pt>
                <c:pt idx="2">
                  <c:v>BELICE</c:v>
                </c:pt>
                <c:pt idx="3">
                  <c:v>VENEZUELA</c:v>
                </c:pt>
                <c:pt idx="4">
                  <c:v>PANAMA</c:v>
                </c:pt>
                <c:pt idx="5">
                  <c:v>HONDURAS</c:v>
                </c:pt>
                <c:pt idx="6">
                  <c:v>BOLIVIA</c:v>
                </c:pt>
              </c:strCache>
            </c:strRef>
          </c:cat>
          <c:val>
            <c:numRef>
              <c:f>'Calculos LATM'!$I$270:$I$276</c:f>
              <c:numCache>
                <c:formatCode>0</c:formatCode>
                <c:ptCount val="7"/>
                <c:pt idx="0">
                  <c:v>11.521150065295259</c:v>
                </c:pt>
                <c:pt idx="1">
                  <c:v>10.571150065295271</c:v>
                </c:pt>
                <c:pt idx="2">
                  <c:v>20.821150065295264</c:v>
                </c:pt>
                <c:pt idx="3">
                  <c:v>19.821150065295264</c:v>
                </c:pt>
                <c:pt idx="4">
                  <c:v>12.091150065295267</c:v>
                </c:pt>
                <c:pt idx="5">
                  <c:v>15.831150065295269</c:v>
                </c:pt>
                <c:pt idx="6">
                  <c:v>7.5111500652952685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BF-0548-8C20-42775C18119A}"/>
            </c:ext>
          </c:extLst>
        </c:ser>
        <c:ser>
          <c:idx val="3"/>
          <c:order val="3"/>
          <c:tx>
            <c:strRef>
              <c:f>'Calculos LATM'!$J$269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LATM'!$F$270:$F$276</c:f>
              <c:strCache>
                <c:ptCount val="7"/>
                <c:pt idx="0">
                  <c:v>CUBA</c:v>
                </c:pt>
                <c:pt idx="1">
                  <c:v>NICARAGUA</c:v>
                </c:pt>
                <c:pt idx="2">
                  <c:v>BELICE</c:v>
                </c:pt>
                <c:pt idx="3">
                  <c:v>VENEZUELA</c:v>
                </c:pt>
                <c:pt idx="4">
                  <c:v>PANAMA</c:v>
                </c:pt>
                <c:pt idx="5">
                  <c:v>HONDURAS</c:v>
                </c:pt>
                <c:pt idx="6">
                  <c:v>BOLIVIA</c:v>
                </c:pt>
              </c:strCache>
            </c:strRef>
          </c:cat>
          <c:val>
            <c:numRef>
              <c:f>'Calculos LATM'!$J$270:$J$276</c:f>
              <c:numCache>
                <c:formatCode>0</c:formatCode>
                <c:ptCount val="7"/>
                <c:pt idx="0">
                  <c:v>5.5006260900069748</c:v>
                </c:pt>
                <c:pt idx="1">
                  <c:v>16.046068708705633</c:v>
                </c:pt>
                <c:pt idx="2">
                  <c:v>58.761829233351733</c:v>
                </c:pt>
                <c:pt idx="3">
                  <c:v>56.001836666912283</c:v>
                </c:pt>
                <c:pt idx="4">
                  <c:v>38.512830382000146</c:v>
                </c:pt>
                <c:pt idx="5">
                  <c:v>56.148090795751955</c:v>
                </c:pt>
                <c:pt idx="6">
                  <c:v>26.366381140142948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BF-0548-8C20-42775C181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672640"/>
        <c:axId val="991674352"/>
      </c:barChart>
      <c:catAx>
        <c:axId val="9916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91674352"/>
        <c:crosses val="autoZero"/>
        <c:auto val="1"/>
        <c:lblAlgn val="ctr"/>
        <c:lblOffset val="100"/>
        <c:noMultiLvlLbl val="0"/>
      </c:catAx>
      <c:valAx>
        <c:axId val="99167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99167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Precio</a:t>
            </a:r>
            <a:r>
              <a:rPr lang="es-MX" baseline="0"/>
              <a:t> promedio pagado por el consumidor 2024-2025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LATM'!$B$316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'Calculos LATM'!$A$317:$A$326</c:f>
              <c:strCache>
                <c:ptCount val="10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</c:strCache>
            </c:strRef>
          </c:cat>
          <c:val>
            <c:numRef>
              <c:f>'Calculos LATM'!$B$317:$B$326</c:f>
              <c:numCache>
                <c:formatCode>General</c:formatCode>
                <c:ptCount val="1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F-AF44-9F39-4C22E7B20E47}"/>
            </c:ext>
          </c:extLst>
        </c:ser>
        <c:ser>
          <c:idx val="1"/>
          <c:order val="1"/>
          <c:tx>
            <c:strRef>
              <c:f>'Calculos LATM'!$C$316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LATM'!$A$317:$A$326</c:f>
              <c:strCache>
                <c:ptCount val="10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</c:strCache>
            </c:strRef>
          </c:cat>
          <c:val>
            <c:numRef>
              <c:f>'Calculos LATM'!$C$317:$C$326</c:f>
              <c:numCache>
                <c:formatCode>General</c:formatCode>
                <c:ptCount val="10"/>
                <c:pt idx="0">
                  <c:v>0</c:v>
                </c:pt>
                <c:pt idx="1">
                  <c:v>5.55</c:v>
                </c:pt>
                <c:pt idx="2">
                  <c:v>2.2400000000000002</c:v>
                </c:pt>
                <c:pt idx="3">
                  <c:v>2.3199999999999998</c:v>
                </c:pt>
                <c:pt idx="4">
                  <c:v>2.36</c:v>
                </c:pt>
                <c:pt idx="5">
                  <c:v>2.1800000000000002</c:v>
                </c:pt>
                <c:pt idx="6">
                  <c:v>2.15</c:v>
                </c:pt>
                <c:pt idx="7">
                  <c:v>2.4700000000000002</c:v>
                </c:pt>
                <c:pt idx="8">
                  <c:v>1.87</c:v>
                </c:pt>
                <c:pt idx="9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F-AF44-9F39-4C22E7B20E47}"/>
            </c:ext>
          </c:extLst>
        </c:ser>
        <c:ser>
          <c:idx val="2"/>
          <c:order val="2"/>
          <c:tx>
            <c:strRef>
              <c:f>'Calculos LATM'!$D$316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LATM'!$A$317:$A$326</c:f>
              <c:strCache>
                <c:ptCount val="10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</c:strCache>
            </c:strRef>
          </c:cat>
          <c:val>
            <c:numRef>
              <c:f>'Calculos LATM'!$D$317:$D$326</c:f>
              <c:numCache>
                <c:formatCode>General</c:formatCode>
                <c:ptCount val="10"/>
                <c:pt idx="0">
                  <c:v>2.21</c:v>
                </c:pt>
                <c:pt idx="1">
                  <c:v>4.37</c:v>
                </c:pt>
                <c:pt idx="2">
                  <c:v>2.12</c:v>
                </c:pt>
                <c:pt idx="3">
                  <c:v>2.63</c:v>
                </c:pt>
                <c:pt idx="4">
                  <c:v>2.44</c:v>
                </c:pt>
                <c:pt idx="5">
                  <c:v>2.21</c:v>
                </c:pt>
                <c:pt idx="6">
                  <c:v>1.98</c:v>
                </c:pt>
                <c:pt idx="7">
                  <c:v>1.76</c:v>
                </c:pt>
                <c:pt idx="8">
                  <c:v>1.88</c:v>
                </c:pt>
                <c:pt idx="9">
                  <c:v>2.91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BF-AF44-9F39-4C22E7B20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0803456"/>
        <c:axId val="2062738624"/>
      </c:barChart>
      <c:catAx>
        <c:axId val="199080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62738624"/>
        <c:crosses val="autoZero"/>
        <c:auto val="1"/>
        <c:lblAlgn val="ctr"/>
        <c:lblOffset val="100"/>
        <c:noMultiLvlLbl val="0"/>
      </c:catAx>
      <c:valAx>
        <c:axId val="206273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9080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31665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A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Precio</a:t>
            </a:r>
            <a:r>
              <a:rPr lang="es-MX" baseline="0"/>
              <a:t> promedio pagado por el consumidor 2024-2025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LATM'!$B$316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'Calculos LATM'!$A$327:$A$336</c:f>
              <c:strCache>
                <c:ptCount val="10"/>
                <c:pt idx="0">
                  <c:v>BOLIVIA</c:v>
                </c:pt>
                <c:pt idx="1">
                  <c:v>GUATEMALA</c:v>
                </c:pt>
                <c:pt idx="2">
                  <c:v>ECUADOR</c:v>
                </c:pt>
                <c:pt idx="3">
                  <c:v>CHILE</c:v>
                </c:pt>
                <c:pt idx="4">
                  <c:v>VENEZUELA</c:v>
                </c:pt>
                <c:pt idx="5">
                  <c:v>PERÚ</c:v>
                </c:pt>
                <c:pt idx="6">
                  <c:v>ARGENTINA</c:v>
                </c:pt>
                <c:pt idx="7">
                  <c:v>COLOMBIA</c:v>
                </c:pt>
                <c:pt idx="8">
                  <c:v>MÉXICO</c:v>
                </c:pt>
                <c:pt idx="9">
                  <c:v>BRASIL</c:v>
                </c:pt>
              </c:strCache>
            </c:strRef>
          </c:cat>
          <c:val>
            <c:numRef>
              <c:f>'Calculos LATM'!$B$327:$B$336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6-594B-B6FF-F9E11A50723C}"/>
            </c:ext>
          </c:extLst>
        </c:ser>
        <c:ser>
          <c:idx val="1"/>
          <c:order val="1"/>
          <c:tx>
            <c:strRef>
              <c:f>'Calculos LATM'!$C$316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LATM'!$A$327:$A$336</c:f>
              <c:strCache>
                <c:ptCount val="10"/>
                <c:pt idx="0">
                  <c:v>BOLIVIA</c:v>
                </c:pt>
                <c:pt idx="1">
                  <c:v>GUATEMALA</c:v>
                </c:pt>
                <c:pt idx="2">
                  <c:v>ECUADOR</c:v>
                </c:pt>
                <c:pt idx="3">
                  <c:v>CHILE</c:v>
                </c:pt>
                <c:pt idx="4">
                  <c:v>VENEZUELA</c:v>
                </c:pt>
                <c:pt idx="5">
                  <c:v>PERÚ</c:v>
                </c:pt>
                <c:pt idx="6">
                  <c:v>ARGENTINA</c:v>
                </c:pt>
                <c:pt idx="7">
                  <c:v>COLOMBIA</c:v>
                </c:pt>
                <c:pt idx="8">
                  <c:v>MÉXICO</c:v>
                </c:pt>
                <c:pt idx="9">
                  <c:v>BRASIL</c:v>
                </c:pt>
              </c:strCache>
            </c:strRef>
          </c:cat>
          <c:val>
            <c:numRef>
              <c:f>'Calculos LATM'!$C$327:$C$336</c:f>
              <c:numCache>
                <c:formatCode>General</c:formatCode>
                <c:ptCount val="10"/>
                <c:pt idx="0">
                  <c:v>2.2000000000000002</c:v>
                </c:pt>
                <c:pt idx="1">
                  <c:v>2.82</c:v>
                </c:pt>
                <c:pt idx="2">
                  <c:v>2.23</c:v>
                </c:pt>
                <c:pt idx="3">
                  <c:v>3.86</c:v>
                </c:pt>
                <c:pt idx="4">
                  <c:v>2.38</c:v>
                </c:pt>
                <c:pt idx="5">
                  <c:v>2.88</c:v>
                </c:pt>
                <c:pt idx="6">
                  <c:v>2.13</c:v>
                </c:pt>
                <c:pt idx="7">
                  <c:v>2.61</c:v>
                </c:pt>
                <c:pt idx="8">
                  <c:v>2.0099999999999998</c:v>
                </c:pt>
                <c:pt idx="9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D6-594B-B6FF-F9E11A50723C}"/>
            </c:ext>
          </c:extLst>
        </c:ser>
        <c:ser>
          <c:idx val="2"/>
          <c:order val="2"/>
          <c:tx>
            <c:strRef>
              <c:f>'Calculos LATM'!$D$316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LATM'!$A$327:$A$336</c:f>
              <c:strCache>
                <c:ptCount val="10"/>
                <c:pt idx="0">
                  <c:v>BOLIVIA</c:v>
                </c:pt>
                <c:pt idx="1">
                  <c:v>GUATEMALA</c:v>
                </c:pt>
                <c:pt idx="2">
                  <c:v>ECUADOR</c:v>
                </c:pt>
                <c:pt idx="3">
                  <c:v>CHILE</c:v>
                </c:pt>
                <c:pt idx="4">
                  <c:v>VENEZUELA</c:v>
                </c:pt>
                <c:pt idx="5">
                  <c:v>PERÚ</c:v>
                </c:pt>
                <c:pt idx="6">
                  <c:v>ARGENTINA</c:v>
                </c:pt>
                <c:pt idx="7">
                  <c:v>COLOMBIA</c:v>
                </c:pt>
                <c:pt idx="8">
                  <c:v>MÉXICO</c:v>
                </c:pt>
                <c:pt idx="9">
                  <c:v>BRASIL</c:v>
                </c:pt>
              </c:strCache>
            </c:strRef>
          </c:cat>
          <c:val>
            <c:numRef>
              <c:f>'Calculos LATM'!$D$327:$D$336</c:f>
              <c:numCache>
                <c:formatCode>General</c:formatCode>
                <c:ptCount val="10"/>
                <c:pt idx="0">
                  <c:v>2.31</c:v>
                </c:pt>
                <c:pt idx="1">
                  <c:v>2.29</c:v>
                </c:pt>
                <c:pt idx="2">
                  <c:v>2.39</c:v>
                </c:pt>
                <c:pt idx="3">
                  <c:v>4.07</c:v>
                </c:pt>
                <c:pt idx="4">
                  <c:v>2.5499999999999998</c:v>
                </c:pt>
                <c:pt idx="5">
                  <c:v>2.4900000000000002</c:v>
                </c:pt>
                <c:pt idx="6">
                  <c:v>2.65</c:v>
                </c:pt>
                <c:pt idx="7">
                  <c:v>2.48</c:v>
                </c:pt>
                <c:pt idx="8">
                  <c:v>1.99</c:v>
                </c:pt>
                <c:pt idx="9">
                  <c:v>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D6-594B-B6FF-F9E11A507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0803456"/>
        <c:axId val="2062738624"/>
      </c:barChart>
      <c:catAx>
        <c:axId val="199080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62738624"/>
        <c:crosses val="autoZero"/>
        <c:auto val="1"/>
        <c:lblAlgn val="ctr"/>
        <c:lblOffset val="100"/>
        <c:noMultiLvlLbl val="0"/>
      </c:catAx>
      <c:valAx>
        <c:axId val="206273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9080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PORCENTAJE DE SU PRODUCCIÓN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'Calculos LATM'!$C$380</c:f>
              <c:strCache>
                <c:ptCount val="1"/>
                <c:pt idx="0">
                  <c:v>PORCENTAJE</c:v>
                </c:pt>
              </c:strCache>
            </c:strRef>
          </c:tx>
          <c:spPr>
            <a:ln w="180975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'Calculos LATM'!$A$381:$A$388</c:f>
              <c:strCache>
                <c:ptCount val="8"/>
                <c:pt idx="0">
                  <c:v>COLOMBIA</c:v>
                </c:pt>
                <c:pt idx="1">
                  <c:v>PERÚ</c:v>
                </c:pt>
                <c:pt idx="2">
                  <c:v>HONDURAS</c:v>
                </c:pt>
                <c:pt idx="3">
                  <c:v>PARAGUAY</c:v>
                </c:pt>
                <c:pt idx="4">
                  <c:v>MEXICO</c:v>
                </c:pt>
                <c:pt idx="5">
                  <c:v>ARGENTINA</c:v>
                </c:pt>
                <c:pt idx="6">
                  <c:v>REP. DOMINICANA</c:v>
                </c:pt>
                <c:pt idx="7">
                  <c:v>BRASIL</c:v>
                </c:pt>
              </c:strCache>
            </c:strRef>
          </c:cat>
          <c:val>
            <c:numRef>
              <c:f>'Calculos LATM'!$C$381:$C$388</c:f>
              <c:numCache>
                <c:formatCode>#,##0.00</c:formatCode>
                <c:ptCount val="8"/>
                <c:pt idx="0">
                  <c:v>0.1778075555326496</c:v>
                </c:pt>
                <c:pt idx="1">
                  <c:v>0.52271617000488524</c:v>
                </c:pt>
                <c:pt idx="2">
                  <c:v>2.901998097050428</c:v>
                </c:pt>
                <c:pt idx="3">
                  <c:v>4.8435171385991058</c:v>
                </c:pt>
                <c:pt idx="4">
                  <c:v>0.61538461538461542</c:v>
                </c:pt>
                <c:pt idx="5">
                  <c:v>1.8578947368421053</c:v>
                </c:pt>
                <c:pt idx="6">
                  <c:v>17.569738897567508</c:v>
                </c:pt>
                <c:pt idx="7">
                  <c:v>1.440760147661617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600-CF49-8B1D-1A7EEDBE48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9114176"/>
        <c:axId val="2108820544"/>
      </c:lineChart>
      <c:catAx>
        <c:axId val="205911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08820544"/>
        <c:crosses val="autoZero"/>
        <c:auto val="1"/>
        <c:lblAlgn val="ctr"/>
        <c:lblOffset val="100"/>
        <c:noMultiLvlLbl val="0"/>
      </c:catAx>
      <c:valAx>
        <c:axId val="2108820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05911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31513"/>
      </a:blip>
      <a:srcRect/>
      <a:tile tx="0" ty="0" sx="100000" sy="100000" flip="none" algn="tl"/>
    </a:blip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AR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15137692177733E-2"/>
          <c:y val="5.4181451376882933E-2"/>
          <c:w val="0.94825984118939011"/>
          <c:h val="0.92197871001728837"/>
        </c:manualLayout>
      </c:layout>
      <c:pie3DChart>
        <c:varyColors val="1"/>
        <c:ser>
          <c:idx val="0"/>
          <c:order val="0"/>
          <c:tx>
            <c:strRef>
              <c:f>'Calculos LATM'!$C$391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35-D145-9D49-A1F22AEF4A44}"/>
              </c:ext>
            </c:extLst>
          </c:dPt>
          <c:dPt>
            <c:idx val="1"/>
            <c:bubble3D val="0"/>
            <c:spPr>
              <a:solidFill>
                <a:sysClr val="window" lastClr="FFFFFF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35-D145-9D49-A1F22AEF4A4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B35-D145-9D49-A1F22AEF4A4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B35-D145-9D49-A1F22AEF4A4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B35-D145-9D49-A1F22AEF4A44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B35-D145-9D49-A1F22AEF4A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B35-D145-9D49-A1F22AEF4A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B35-D145-9D49-A1F22AEF4A44}"/>
              </c:ext>
            </c:extLst>
          </c:dPt>
          <c:dLbls>
            <c:dLbl>
              <c:idx val="0"/>
              <c:layout>
                <c:manualLayout>
                  <c:x val="-0.11539834684247845"/>
                  <c:y val="-5.0785511589797284E-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35-D145-9D49-A1F22AEF4A44}"/>
                </c:ext>
              </c:extLst>
            </c:dLbl>
            <c:dLbl>
              <c:idx val="1"/>
              <c:layout>
                <c:manualLayout>
                  <c:x val="-2.9555495248851624E-2"/>
                  <c:y val="-1.0101299689297108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35-D145-9D49-A1F22AEF4A44}"/>
                </c:ext>
              </c:extLst>
            </c:dLbl>
            <c:dLbl>
              <c:idx val="2"/>
              <c:layout>
                <c:manualLayout>
                  <c:x val="2.3819174429116113E-2"/>
                  <c:y val="-8.0425140665356318E-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35-D145-9D49-A1F22AEF4A44}"/>
                </c:ext>
              </c:extLst>
            </c:dLbl>
            <c:dLbl>
              <c:idx val="3"/>
              <c:layout>
                <c:manualLayout>
                  <c:x val="5.9488295399973128E-2"/>
                  <c:y val="4.332393901581973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35-D145-9D49-A1F22AEF4A44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B35-D145-9D49-A1F22AEF4A44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2B35-D145-9D49-A1F22AEF4A44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B35-D145-9D49-A1F22AEF4A44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2B35-D145-9D49-A1F22AEF4A44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'Calculos LATM'!$A$392:$A$399</c:f>
              <c:strCache>
                <c:ptCount val="8"/>
                <c:pt idx="0">
                  <c:v>COLOMBIA</c:v>
                </c:pt>
                <c:pt idx="1">
                  <c:v>PERÚ</c:v>
                </c:pt>
                <c:pt idx="2">
                  <c:v>HONDURAS</c:v>
                </c:pt>
                <c:pt idx="3">
                  <c:v>PARAGUAY</c:v>
                </c:pt>
                <c:pt idx="4">
                  <c:v>MEXICO</c:v>
                </c:pt>
                <c:pt idx="5">
                  <c:v>ARGENTINA</c:v>
                </c:pt>
                <c:pt idx="6">
                  <c:v>REP. DOMINICANA</c:v>
                </c:pt>
                <c:pt idx="7">
                  <c:v>BRASIL</c:v>
                </c:pt>
              </c:strCache>
            </c:strRef>
          </c:cat>
          <c:val>
            <c:numRef>
              <c:f>'Calculos LATM'!$C$392:$C$399</c:f>
              <c:numCache>
                <c:formatCode>#,##0.00</c:formatCode>
                <c:ptCount val="8"/>
                <c:pt idx="0">
                  <c:v>1.3542157324540745</c:v>
                </c:pt>
                <c:pt idx="1">
                  <c:v>1.6800125608415766</c:v>
                </c:pt>
                <c:pt idx="2">
                  <c:v>2.3944104254985081</c:v>
                </c:pt>
                <c:pt idx="3">
                  <c:v>2.5514209452033287</c:v>
                </c:pt>
                <c:pt idx="4">
                  <c:v>12.560841576385616</c:v>
                </c:pt>
                <c:pt idx="5">
                  <c:v>13.856178363950386</c:v>
                </c:pt>
                <c:pt idx="6">
                  <c:v>30.90359554090124</c:v>
                </c:pt>
                <c:pt idx="7">
                  <c:v>34.699324854765266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B35-D145-9D49-A1F22AEF4A4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1"/>
        <c:ser>
          <c:idx val="2"/>
          <c:order val="0"/>
          <c:tx>
            <c:strRef>
              <c:f>'Calculos LATM'!$H$429</c:f>
              <c:strCache>
                <c:ptCount val="1"/>
                <c:pt idx="0">
                  <c:v>AVES POR HABITANTE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81-154B-BFAB-FEF773E1AE5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81-154B-BFAB-FEF773E1AE5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81-154B-BFAB-FEF773E1AE5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81-154B-BFAB-FEF773E1AE5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481-154B-BFAB-FEF773E1AE5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481-154B-BFAB-FEF773E1AE5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481-154B-BFAB-FEF773E1AE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LATM'!$D$430:$D$436</c:f>
              <c:strCache>
                <c:ptCount val="7"/>
                <c:pt idx="0">
                  <c:v>ASIA</c:v>
                </c:pt>
                <c:pt idx="1">
                  <c:v>EUROPA</c:v>
                </c:pt>
                <c:pt idx="2">
                  <c:v>CANADA Y USA</c:v>
                </c:pt>
                <c:pt idx="3">
                  <c:v>LATAM</c:v>
                </c:pt>
                <c:pt idx="4">
                  <c:v>AFRICA</c:v>
                </c:pt>
                <c:pt idx="5">
                  <c:v>OCEANÍA</c:v>
                </c:pt>
                <c:pt idx="6">
                  <c:v>TOTAL/PROMEDIO</c:v>
                </c:pt>
              </c:strCache>
            </c:strRef>
          </c:cat>
          <c:val>
            <c:numRef>
              <c:f>'Calculos LATM'!$H$430:$H$436</c:f>
              <c:numCache>
                <c:formatCode>0.000</c:formatCode>
                <c:ptCount val="7"/>
                <c:pt idx="0">
                  <c:v>0.72297854785478544</c:v>
                </c:pt>
                <c:pt idx="1">
                  <c:v>0.79731543624161072</c:v>
                </c:pt>
                <c:pt idx="2">
                  <c:v>0.79951690821256038</c:v>
                </c:pt>
                <c:pt idx="3">
                  <c:v>1.0575427682737168</c:v>
                </c:pt>
                <c:pt idx="4">
                  <c:v>0.15842839036755388</c:v>
                </c:pt>
                <c:pt idx="5">
                  <c:v>0.58695652173913049</c:v>
                </c:pt>
                <c:pt idx="6">
                  <c:v>0.65107565868987194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481-154B-BFAB-FEF773E1A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058832"/>
        <c:axId val="244873744"/>
      </c:barChart>
      <c:catAx>
        <c:axId val="24505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44873744"/>
        <c:crosses val="autoZero"/>
        <c:auto val="1"/>
        <c:lblAlgn val="ctr"/>
        <c:lblOffset val="100"/>
        <c:noMultiLvlLbl val="0"/>
      </c:catAx>
      <c:valAx>
        <c:axId val="24487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4505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% DE AVES EN POSTURA </a:t>
            </a:r>
          </a:p>
        </c:rich>
      </c:tx>
      <c:layout>
        <c:manualLayout>
          <c:xMode val="edge"/>
          <c:yMode val="edge"/>
          <c:x val="0.3714013177432845"/>
          <c:y val="2.3180114601026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20F-4B41-85BF-B53D736D14E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20F-4B41-85BF-B53D736D14E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20F-4B41-85BF-B53D736D14E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20F-4B41-85BF-B53D736D14E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20F-4B41-85BF-B53D736D14E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20F-4B41-85BF-B53D736D14EB}"/>
              </c:ext>
            </c:extLst>
          </c:dPt>
          <c:dLbls>
            <c:dLbl>
              <c:idx val="5"/>
              <c:layout>
                <c:manualLayout>
                  <c:x val="0.24771222099552931"/>
                  <c:y val="-3.329567441687287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F-4B41-85BF-B53D736D1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'Calculos LATM'!$A$415:$A$420</c:f>
              <c:strCache>
                <c:ptCount val="6"/>
                <c:pt idx="0">
                  <c:v>ASIA</c:v>
                </c:pt>
                <c:pt idx="1">
                  <c:v>EUROPA</c:v>
                </c:pt>
                <c:pt idx="2">
                  <c:v>CANADA Y USA</c:v>
                </c:pt>
                <c:pt idx="3">
                  <c:v>LATAM</c:v>
                </c:pt>
                <c:pt idx="4">
                  <c:v>AFRICA</c:v>
                </c:pt>
                <c:pt idx="5">
                  <c:v>OCEANÍA</c:v>
                </c:pt>
              </c:strCache>
            </c:strRef>
          </c:cat>
          <c:val>
            <c:numRef>
              <c:f>'Calculos LATM'!$C$415:$C$420</c:f>
              <c:numCache>
                <c:formatCode>#,##0.00</c:formatCode>
                <c:ptCount val="6"/>
                <c:pt idx="0">
                  <c:v>65.064043066641915</c:v>
                </c:pt>
                <c:pt idx="1">
                  <c:v>11.026545387042882</c:v>
                </c:pt>
                <c:pt idx="2">
                  <c:v>6.1444217560794501</c:v>
                </c:pt>
                <c:pt idx="3">
                  <c:v>12.622981251160201</c:v>
                </c:pt>
                <c:pt idx="4">
                  <c:v>4.6408019305736028</c:v>
                </c:pt>
                <c:pt idx="5">
                  <c:v>0.50120660850194909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F-4B41-85BF-B53D736D1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HABITANTES vs POBLACIÓN DE GALLINAS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'Calculos LATM'!$B$139</c:f>
              <c:strCache>
                <c:ptCount val="1"/>
                <c:pt idx="0">
                  <c:v>HABITANTES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LATM'!$A$140:$A$145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LATM'!$B$140:$B$145</c:f>
              <c:numCache>
                <c:formatCode>#,##0</c:formatCode>
                <c:ptCount val="6"/>
                <c:pt idx="0">
                  <c:v>28500000</c:v>
                </c:pt>
                <c:pt idx="1">
                  <c:v>33400000</c:v>
                </c:pt>
                <c:pt idx="2">
                  <c:v>47130000</c:v>
                </c:pt>
                <c:pt idx="3">
                  <c:v>51610000</c:v>
                </c:pt>
                <c:pt idx="4">
                  <c:v>126000000</c:v>
                </c:pt>
                <c:pt idx="5">
                  <c:v>215900000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C-7F48-B12B-ED2C16D36C86}"/>
            </c:ext>
          </c:extLst>
        </c:ser>
        <c:ser>
          <c:idx val="1"/>
          <c:order val="1"/>
          <c:tx>
            <c:strRef>
              <c:f>'Calculos LATM'!$C$139</c:f>
              <c:strCache>
                <c:ptCount val="1"/>
                <c:pt idx="0">
                  <c:v>AVES EN POSTURA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991565111812055E-3"/>
                  <c:y val="5.03377644873512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9C-7F48-B12B-ED2C16D36C86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LATM'!$A$140:$A$145</c:f>
              <c:strCache>
                <c:ptCount val="6"/>
                <c:pt idx="0">
                  <c:v>VENEZUELA</c:v>
                </c:pt>
                <c:pt idx="1">
                  <c:v>PERÚ</c:v>
                </c:pt>
                <c:pt idx="2">
                  <c:v>ARGENTINA</c:v>
                </c:pt>
                <c:pt idx="3">
                  <c:v>COLOMBIA</c:v>
                </c:pt>
                <c:pt idx="4">
                  <c:v>MÉXICO</c:v>
                </c:pt>
                <c:pt idx="5">
                  <c:v>BRASIL</c:v>
                </c:pt>
              </c:strCache>
            </c:strRef>
          </c:cat>
          <c:val>
            <c:numRef>
              <c:f>'Calculos LATM'!$C$140:$C$145</c:f>
              <c:numCache>
                <c:formatCode>#,##0</c:formatCode>
                <c:ptCount val="6"/>
                <c:pt idx="0">
                  <c:v>16071000</c:v>
                </c:pt>
                <c:pt idx="1">
                  <c:v>29000000</c:v>
                </c:pt>
                <c:pt idx="2">
                  <c:v>62700000</c:v>
                </c:pt>
                <c:pt idx="3">
                  <c:v>71243000</c:v>
                </c:pt>
                <c:pt idx="4">
                  <c:v>172000000</c:v>
                </c:pt>
                <c:pt idx="5">
                  <c:v>205000000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9C-7F48-B12B-ED2C16D36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51071"/>
        <c:axId val="18241215"/>
      </c:barChart>
      <c:catAx>
        <c:axId val="1825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8241215"/>
        <c:crosses val="autoZero"/>
        <c:auto val="1"/>
        <c:lblAlgn val="ctr"/>
        <c:lblOffset val="100"/>
        <c:noMultiLvlLbl val="0"/>
      </c:catAx>
      <c:valAx>
        <c:axId val="18241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825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bg1"/>
                </a:solidFill>
              </a:rPr>
              <a:t>COMPARACIÓN CONSUMO LATAM VS MUNDO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2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LATM'!$B$403</c:f>
              <c:strCache>
                <c:ptCount val="1"/>
                <c:pt idx="0">
                  <c:v>LATAM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'Calculos LATM'!$A$404:$A$409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'Calculos LATM'!$B$404:$B$409</c:f>
              <c:numCache>
                <c:formatCode>#,##0</c:formatCode>
                <c:ptCount val="6"/>
                <c:pt idx="0">
                  <c:v>267</c:v>
                </c:pt>
                <c:pt idx="1">
                  <c:v>276</c:v>
                </c:pt>
                <c:pt idx="2">
                  <c:v>269</c:v>
                </c:pt>
                <c:pt idx="3">
                  <c:v>271</c:v>
                </c:pt>
                <c:pt idx="4">
                  <c:v>291</c:v>
                </c:pt>
                <c:pt idx="5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E2-754B-B731-2007ABF1E73A}"/>
            </c:ext>
          </c:extLst>
        </c:ser>
        <c:ser>
          <c:idx val="2"/>
          <c:order val="1"/>
          <c:tx>
            <c:strRef>
              <c:f>'Calculos LATM'!$C$403</c:f>
              <c:strCache>
                <c:ptCount val="1"/>
                <c:pt idx="0">
                  <c:v>MUNDO</c:v>
                </c:pt>
              </c:strCache>
            </c:strRef>
          </c:tx>
          <c:spPr>
            <a:solidFill>
              <a:schemeClr val="accent5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'Calculos LATM'!$A$404:$A$409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'Calculos LATM'!$C$404:$C$409</c:f>
              <c:numCache>
                <c:formatCode>#,##0</c:formatCode>
                <c:ptCount val="6"/>
                <c:pt idx="0">
                  <c:v>180</c:v>
                </c:pt>
                <c:pt idx="1">
                  <c:v>188</c:v>
                </c:pt>
                <c:pt idx="2">
                  <c:v>178</c:v>
                </c:pt>
                <c:pt idx="3">
                  <c:v>184</c:v>
                </c:pt>
                <c:pt idx="4">
                  <c:v>192</c:v>
                </c:pt>
                <c:pt idx="5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E2-754B-B731-2007ABF1E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373423"/>
        <c:axId val="1428701423"/>
      </c:barChart>
      <c:catAx>
        <c:axId val="6137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428701423"/>
        <c:crosses val="autoZero"/>
        <c:auto val="1"/>
        <c:lblAlgn val="ctr"/>
        <c:lblOffset val="100"/>
        <c:noMultiLvlLbl val="0"/>
      </c:catAx>
      <c:valAx>
        <c:axId val="1428701423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61373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POBLACIÓN VS AVES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LATM'!$B$149</c:f>
              <c:strCache>
                <c:ptCount val="1"/>
                <c:pt idx="0">
                  <c:v>POBLACION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F0C3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LATM'!$A$150:$A$154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LATM'!$B$150:$B$154</c:f>
              <c:numCache>
                <c:formatCode>#,##0</c:formatCode>
                <c:ptCount val="5"/>
                <c:pt idx="0">
                  <c:v>620800000</c:v>
                </c:pt>
                <c:pt idx="1">
                  <c:v>634055000</c:v>
                </c:pt>
                <c:pt idx="2">
                  <c:v>635574000</c:v>
                </c:pt>
                <c:pt idx="3">
                  <c:v>636831000</c:v>
                </c:pt>
                <c:pt idx="4">
                  <c:v>643101924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B-394D-932A-A635535BA326}"/>
            </c:ext>
          </c:extLst>
        </c:ser>
        <c:ser>
          <c:idx val="2"/>
          <c:order val="1"/>
          <c:tx>
            <c:strRef>
              <c:f>'Calculos LATM'!$C$149</c:f>
              <c:strCache>
                <c:ptCount val="1"/>
                <c:pt idx="0">
                  <c:v>AVES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F0C3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LATM'!$A$150:$A$154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LATM'!$C$150:$C$154</c:f>
              <c:numCache>
                <c:formatCode>#,##0</c:formatCode>
                <c:ptCount val="5"/>
                <c:pt idx="0">
                  <c:v>587635000</c:v>
                </c:pt>
                <c:pt idx="1">
                  <c:v>591277000</c:v>
                </c:pt>
                <c:pt idx="2">
                  <c:v>591277000</c:v>
                </c:pt>
                <c:pt idx="3">
                  <c:v>635164000</c:v>
                </c:pt>
                <c:pt idx="4">
                  <c:v>680060000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B-394D-932A-A635535BA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74975"/>
        <c:axId val="2064366912"/>
      </c:barChart>
      <c:catAx>
        <c:axId val="1297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64366912"/>
        <c:crosses val="autoZero"/>
        <c:auto val="1"/>
        <c:lblAlgn val="ctr"/>
        <c:lblOffset val="100"/>
        <c:noMultiLvlLbl val="0"/>
      </c:catAx>
      <c:valAx>
        <c:axId val="206436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2974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'Calculos LATM'!$A$266</c:f>
              <c:strCache>
                <c:ptCount val="1"/>
                <c:pt idx="0">
                  <c:v>CRECIMIENTO EN AVES</c:v>
                </c:pt>
              </c:strCache>
            </c:strRef>
          </c:tx>
          <c:spPr>
            <a:ln w="1016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LATM'!$B$265:$F$265</c:f>
              <c:numCache>
                <c:formatCode>0</c:formatCode>
                <c:ptCount val="5"/>
                <c:pt idx="0" formatCode="General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'Calculos LATM'!$B$266:$F$266</c:f>
              <c:numCache>
                <c:formatCode>General</c:formatCode>
                <c:ptCount val="5"/>
                <c:pt idx="0" formatCode="#,##0.00">
                  <c:v>2.8</c:v>
                </c:pt>
                <c:pt idx="1">
                  <c:v>-0.02</c:v>
                </c:pt>
                <c:pt idx="2">
                  <c:v>3.3</c:v>
                </c:pt>
                <c:pt idx="3" formatCode="0.00">
                  <c:v>4.0692873340236702</c:v>
                </c:pt>
                <c:pt idx="4" formatCode="#,##0.00">
                  <c:v>7.0684106781870355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51-9F4C-85FF-C18A8E0E99D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1483712"/>
        <c:axId val="2059858176"/>
      </c:lineChart>
      <c:catAx>
        <c:axId val="211148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59858176"/>
        <c:crosses val="autoZero"/>
        <c:auto val="1"/>
        <c:lblAlgn val="ctr"/>
        <c:lblOffset val="100"/>
        <c:noMultiLvlLbl val="0"/>
      </c:catAx>
      <c:valAx>
        <c:axId val="205985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1148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AVES X HABITANTE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1"/>
        <c:ser>
          <c:idx val="2"/>
          <c:order val="0"/>
          <c:tx>
            <c:strRef>
              <c:f>'Calculos LATM'!$D$340</c:f>
              <c:strCache>
                <c:ptCount val="1"/>
                <c:pt idx="0">
                  <c:v>AVE X HABITANTE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CC-9544-9F0F-30B0133BD31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CC-9544-9F0F-30B0133BD3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CC-9544-9F0F-30B0133BD31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CC-9544-9F0F-30B0133BD3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CC-9544-9F0F-30B0133BD31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5CC-9544-9F0F-30B0133BD31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5CC-9544-9F0F-30B0133BD31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5CC-9544-9F0F-30B0133BD31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5CC-9544-9F0F-30B0133BD31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5CC-9544-9F0F-30B0133BD317}"/>
              </c:ext>
            </c:extLst>
          </c:dPt>
          <c:dLbls>
            <c:dLbl>
              <c:idx val="0"/>
              <c:layout>
                <c:manualLayout>
                  <c:x val="7.922650207884572E-5"/>
                  <c:y val="-3.032394315408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CC-9544-9F0F-30B0133BD317}"/>
                </c:ext>
              </c:extLst>
            </c:dLbl>
            <c:dLbl>
              <c:idx val="1"/>
              <c:layout>
                <c:manualLayout>
                  <c:x val="2.4475520432434266E-3"/>
                  <c:y val="8.7176691168971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CC-9544-9F0F-30B0133BD317}"/>
                </c:ext>
              </c:extLst>
            </c:dLbl>
            <c:dLbl>
              <c:idx val="2"/>
              <c:layout>
                <c:manualLayout>
                  <c:x val="0"/>
                  <c:y val="0.22105518117846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CC-9544-9F0F-30B0133BD317}"/>
                </c:ext>
              </c:extLst>
            </c:dLbl>
            <c:dLbl>
              <c:idx val="3"/>
              <c:layout>
                <c:manualLayout>
                  <c:x val="-2.4475520432434266E-3"/>
                  <c:y val="0.13076503675345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CC-9544-9F0F-30B0133BD317}"/>
                </c:ext>
              </c:extLst>
            </c:dLbl>
            <c:dLbl>
              <c:idx val="5"/>
              <c:layout>
                <c:manualLayout>
                  <c:x val="0"/>
                  <c:y val="0.1805802888500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CC-9544-9F0F-30B0133BD317}"/>
                </c:ext>
              </c:extLst>
            </c:dLbl>
            <c:dLbl>
              <c:idx val="6"/>
              <c:layout>
                <c:manualLayout>
                  <c:x val="0"/>
                  <c:y val="1.2453813024138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CC-9544-9F0F-30B0133BD317}"/>
                </c:ext>
              </c:extLst>
            </c:dLbl>
            <c:dLbl>
              <c:idx val="9"/>
              <c:layout>
                <c:manualLayout>
                  <c:x val="0"/>
                  <c:y val="-6.9754076586067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5CC-9544-9F0F-30B0133BD317}"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LATM'!$A$341:$A$350</c:f>
              <c:strCache>
                <c:ptCount val="10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  <c:pt idx="7">
                  <c:v>HONDURAS</c:v>
                </c:pt>
                <c:pt idx="8">
                  <c:v>REP DOMINICANA</c:v>
                </c:pt>
                <c:pt idx="9">
                  <c:v>CUBA</c:v>
                </c:pt>
              </c:strCache>
            </c:strRef>
          </c:cat>
          <c:val>
            <c:numRef>
              <c:f>'Calculos LATM'!$D$341:$D$350</c:f>
              <c:numCache>
                <c:formatCode>0.000</c:formatCode>
                <c:ptCount val="10"/>
                <c:pt idx="0">
                  <c:v>0.77318856342983611</c:v>
                </c:pt>
                <c:pt idx="1">
                  <c:v>1.1216056670602126</c:v>
                </c:pt>
                <c:pt idx="2">
                  <c:v>0.87173913043478257</c:v>
                </c:pt>
                <c:pt idx="3">
                  <c:v>1.1508571428571428</c:v>
                </c:pt>
                <c:pt idx="4">
                  <c:v>0.98971807628524044</c:v>
                </c:pt>
                <c:pt idx="5">
                  <c:v>0.78431372549019607</c:v>
                </c:pt>
                <c:pt idx="6">
                  <c:v>0.41750647854880507</c:v>
                </c:pt>
                <c:pt idx="7">
                  <c:v>1</c:v>
                </c:pt>
                <c:pt idx="8">
                  <c:v>1.3938634399308556</c:v>
                </c:pt>
                <c:pt idx="9">
                  <c:v>0.13050847457627118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5CC-9544-9F0F-30B0133BD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2325552"/>
        <c:axId val="2092794992"/>
      </c:barChart>
      <c:catAx>
        <c:axId val="209232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2794992"/>
        <c:crosses val="autoZero"/>
        <c:auto val="1"/>
        <c:lblAlgn val="ctr"/>
        <c:lblOffset val="100"/>
        <c:noMultiLvlLbl val="0"/>
      </c:catAx>
      <c:valAx>
        <c:axId val="2092794992"/>
        <c:scaling>
          <c:orientation val="minMax"/>
          <c:max val="1.5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2325552"/>
        <c:crosses val="autoZero"/>
        <c:crossBetween val="between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A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AVES X HABITANTE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1"/>
        <c:ser>
          <c:idx val="2"/>
          <c:order val="0"/>
          <c:tx>
            <c:strRef>
              <c:f>'Calculos LATM'!$D$340</c:f>
              <c:strCache>
                <c:ptCount val="1"/>
                <c:pt idx="0">
                  <c:v>AVE X HABITANTE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75-9848-AACB-A7481AA3760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75-9848-AACB-A7481AA3760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75-9848-AACB-A7481AA3760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75-9848-AACB-A7481AA3760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275-9848-AACB-A7481AA3760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275-9848-AACB-A7481AA3760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275-9848-AACB-A7481AA3760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275-9848-AACB-A7481AA3760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275-9848-AACB-A7481AA3760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275-9848-AACB-A7481AA3760C}"/>
              </c:ext>
            </c:extLst>
          </c:dPt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LATM'!$A$351:$A$360</c:f>
              <c:strCache>
                <c:ptCount val="10"/>
                <c:pt idx="0">
                  <c:v>BOLIVIA</c:v>
                </c:pt>
                <c:pt idx="1">
                  <c:v>GUATEMALA</c:v>
                </c:pt>
                <c:pt idx="2">
                  <c:v>ECUADOR</c:v>
                </c:pt>
                <c:pt idx="3">
                  <c:v>CHILE</c:v>
                </c:pt>
                <c:pt idx="4">
                  <c:v>VENEZUELA</c:v>
                </c:pt>
                <c:pt idx="5">
                  <c:v>PERÚ</c:v>
                </c:pt>
                <c:pt idx="6">
                  <c:v>ARGENTINA</c:v>
                </c:pt>
                <c:pt idx="7">
                  <c:v>COLOMBIA</c:v>
                </c:pt>
                <c:pt idx="8">
                  <c:v>MÉXICO</c:v>
                </c:pt>
                <c:pt idx="9">
                  <c:v>BRASIL</c:v>
                </c:pt>
              </c:strCache>
            </c:strRef>
          </c:cat>
          <c:val>
            <c:numRef>
              <c:f>'Calculos LATM'!$D$351:$D$360</c:f>
              <c:numCache>
                <c:formatCode>0.000</c:formatCode>
                <c:ptCount val="10"/>
                <c:pt idx="0">
                  <c:v>0.96</c:v>
                </c:pt>
                <c:pt idx="1">
                  <c:v>0.96471238938053094</c:v>
                </c:pt>
                <c:pt idx="2">
                  <c:v>0.71270718232044195</c:v>
                </c:pt>
                <c:pt idx="3">
                  <c:v>0.90680100755667503</c:v>
                </c:pt>
                <c:pt idx="4">
                  <c:v>0.75708771929824559</c:v>
                </c:pt>
                <c:pt idx="5">
                  <c:v>0.8282969432314411</c:v>
                </c:pt>
                <c:pt idx="6">
                  <c:v>1.3303628262253342</c:v>
                </c:pt>
                <c:pt idx="7">
                  <c:v>1.3426875235582361</c:v>
                </c:pt>
                <c:pt idx="8">
                  <c:v>1.327969696969697</c:v>
                </c:pt>
                <c:pt idx="9">
                  <c:v>0.96063730084348642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275-9848-AACB-A7481AA37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2325552"/>
        <c:axId val="2092794992"/>
      </c:barChart>
      <c:catAx>
        <c:axId val="209232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2794992"/>
        <c:crosses val="autoZero"/>
        <c:auto val="1"/>
        <c:lblAlgn val="ctr"/>
        <c:lblOffset val="100"/>
        <c:noMultiLvlLbl val="0"/>
      </c:catAx>
      <c:valAx>
        <c:axId val="2092794992"/>
        <c:scaling>
          <c:orientation val="minMax"/>
          <c:max val="1.5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2325552"/>
        <c:crosses val="autoZero"/>
        <c:crossBetween val="between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Aves blancas vs aves color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LATM'!$C$163</c:f>
              <c:strCache>
                <c:ptCount val="1"/>
                <c:pt idx="0">
                  <c:v>% MARRON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.1852596971494759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5-5E46-AF9B-5407D81ED2D3}"/>
                </c:ext>
              </c:extLst>
            </c:dLbl>
            <c:dLbl>
              <c:idx val="6"/>
              <c:layout>
                <c:manualLayout>
                  <c:x val="-2.7789612067956322E-3"/>
                  <c:y val="4.12693872362064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95-5E46-AF9B-5407D81ED2D3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LATM'!$A$164:$A$170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LATM'!$C$164:$C$170</c:f>
              <c:numCache>
                <c:formatCode>#,##0</c:formatCode>
                <c:ptCount val="7"/>
                <c:pt idx="0">
                  <c:v>100</c:v>
                </c:pt>
                <c:pt idx="1">
                  <c:v>75</c:v>
                </c:pt>
                <c:pt idx="2">
                  <c:v>100</c:v>
                </c:pt>
                <c:pt idx="3">
                  <c:v>97</c:v>
                </c:pt>
                <c:pt idx="4">
                  <c:v>100</c:v>
                </c:pt>
                <c:pt idx="5">
                  <c:v>99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95-5E46-AF9B-5407D81ED2D3}"/>
            </c:ext>
          </c:extLst>
        </c:ser>
        <c:ser>
          <c:idx val="3"/>
          <c:order val="1"/>
          <c:tx>
            <c:strRef>
              <c:f>'Calculos LATM'!$E$163</c:f>
              <c:strCache>
                <c:ptCount val="1"/>
                <c:pt idx="0">
                  <c:v>% BLANCA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9.866655366273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95-5E46-AF9B-5407D81ED2D3}"/>
                </c:ext>
              </c:extLst>
            </c:dLbl>
            <c:dLbl>
              <c:idx val="6"/>
              <c:layout>
                <c:manualLayout>
                  <c:x val="-2.7789612067956322E-3"/>
                  <c:y val="0.26460575755007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95-5E46-AF9B-5407D81ED2D3}"/>
                </c:ext>
              </c:extLst>
            </c:dLbl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LATM'!$A$164:$A$170</c:f>
              <c:strCache>
                <c:ptCount val="7"/>
                <c:pt idx="0">
                  <c:v>BELICE</c:v>
                </c:pt>
                <c:pt idx="1">
                  <c:v>URUGUAY</c:v>
                </c:pt>
                <c:pt idx="2">
                  <c:v>PANAMÁ</c:v>
                </c:pt>
                <c:pt idx="3">
                  <c:v>COSTA RICA</c:v>
                </c:pt>
                <c:pt idx="4">
                  <c:v>EL SALVADOR</c:v>
                </c:pt>
                <c:pt idx="5">
                  <c:v>PARAGUAY</c:v>
                </c:pt>
                <c:pt idx="6">
                  <c:v>NICARAGUA</c:v>
                </c:pt>
              </c:strCache>
            </c:strRef>
          </c:cat>
          <c:val>
            <c:numRef>
              <c:f>'Calculos LATM'!$E$164:$E$170</c:f>
              <c:numCache>
                <c:formatCode>#,##0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1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95-5E46-AF9B-5407D81ED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0799"/>
        <c:axId val="1908512896"/>
      </c:barChart>
      <c:catAx>
        <c:axId val="1282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908512896"/>
        <c:crosses val="autoZero"/>
        <c:auto val="1"/>
        <c:lblAlgn val="ctr"/>
        <c:lblOffset val="100"/>
        <c:noMultiLvlLbl val="0"/>
      </c:catAx>
      <c:valAx>
        <c:axId val="19085128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2820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Aves blancas vs aves color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'Calculos LATM'!$C$171</c:f>
              <c:strCache>
                <c:ptCount val="1"/>
                <c:pt idx="0">
                  <c:v>% MARRON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LATM'!$A$172:$A$178</c:f>
              <c:strCache>
                <c:ptCount val="7"/>
                <c:pt idx="0">
                  <c:v>HONDURAS</c:v>
                </c:pt>
                <c:pt idx="1">
                  <c:v>REP DOMIN.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LATM'!$C$172:$C$178</c:f>
              <c:numCache>
                <c:formatCode>#,##0</c:formatCode>
                <c:ptCount val="7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100</c:v>
                </c:pt>
                <c:pt idx="4">
                  <c:v>5</c:v>
                </c:pt>
                <c:pt idx="5">
                  <c:v>98</c:v>
                </c:pt>
                <c:pt idx="6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0A-B240-BF77-A93222D209F3}"/>
            </c:ext>
          </c:extLst>
        </c:ser>
        <c:ser>
          <c:idx val="3"/>
          <c:order val="1"/>
          <c:tx>
            <c:strRef>
              <c:f>'Calculos LATM'!$E$171</c:f>
              <c:strCache>
                <c:ptCount val="1"/>
                <c:pt idx="0">
                  <c:v>% BLANCA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'Calculos LATM'!$A$172:$A$178</c:f>
              <c:strCache>
                <c:ptCount val="7"/>
                <c:pt idx="0">
                  <c:v>HONDURAS</c:v>
                </c:pt>
                <c:pt idx="1">
                  <c:v>REP DOMIN.</c:v>
                </c:pt>
                <c:pt idx="2">
                  <c:v>CUBA</c:v>
                </c:pt>
                <c:pt idx="3">
                  <c:v>BOLIVIA</c:v>
                </c:pt>
                <c:pt idx="4">
                  <c:v>GUATEMALA</c:v>
                </c:pt>
                <c:pt idx="5">
                  <c:v>ECUADOR</c:v>
                </c:pt>
                <c:pt idx="6">
                  <c:v>CHILE</c:v>
                </c:pt>
              </c:strCache>
            </c:strRef>
          </c:cat>
          <c:val>
            <c:numRef>
              <c:f>'Calculos LATM'!$E$172:$E$178</c:f>
              <c:numCache>
                <c:formatCode>#,##0</c:formatCode>
                <c:ptCount val="7"/>
                <c:pt idx="0">
                  <c:v>98</c:v>
                </c:pt>
                <c:pt idx="1">
                  <c:v>94.5</c:v>
                </c:pt>
                <c:pt idx="2">
                  <c:v>100</c:v>
                </c:pt>
                <c:pt idx="3">
                  <c:v>0</c:v>
                </c:pt>
                <c:pt idx="4">
                  <c:v>95</c:v>
                </c:pt>
                <c:pt idx="5">
                  <c:v>2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0A-B240-BF77-A93222D20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0311552"/>
        <c:axId val="13060735"/>
      </c:barChart>
      <c:catAx>
        <c:axId val="209031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3060735"/>
        <c:crosses val="autoZero"/>
        <c:auto val="1"/>
        <c:lblAlgn val="ctr"/>
        <c:lblOffset val="100"/>
        <c:noMultiLvlLbl val="0"/>
      </c:catAx>
      <c:valAx>
        <c:axId val="1306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09031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A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'Calculos LATM'!$A$214:$A$233</cx:f>
        <cx:lvl ptCount="20">
          <cx:pt idx="0">BELICE</cx:pt>
          <cx:pt idx="1">URUGUAY</cx:pt>
          <cx:pt idx="2">PANAMÁ</cx:pt>
          <cx:pt idx="3">COSTA RICA</cx:pt>
          <cx:pt idx="4">EL SALVADOR</cx:pt>
          <cx:pt idx="5">PARAGUAY</cx:pt>
          <cx:pt idx="6">NICARAGUA</cx:pt>
          <cx:pt idx="7">HONDURAS</cx:pt>
          <cx:pt idx="8">REP DOMINICANA</cx:pt>
          <cx:pt idx="9">CUBA</cx:pt>
          <cx:pt idx="10">BOLIVIA</cx:pt>
          <cx:pt idx="11">GUATEMALA</cx:pt>
          <cx:pt idx="12">ECUADOR</cx:pt>
          <cx:pt idx="13">CHILE</cx:pt>
          <cx:pt idx="14">VENEZUELA</cx:pt>
          <cx:pt idx="15">PERÚ</cx:pt>
          <cx:pt idx="16">ARGENTINA</cx:pt>
          <cx:pt idx="17">COLOMBIA</cx:pt>
          <cx:pt idx="18">MÉXICO</cx:pt>
          <cx:pt idx="19">BRASIL</cx:pt>
        </cx:lvl>
      </cx:strDim>
      <cx:numDim type="size">
        <cx:f>'Calculos LATM'!$B$214:$B$233</cx:f>
        <cx:lvl ptCount="20" formatCode="#.##0">
          <cx:pt idx="0">66400000</cx:pt>
          <cx:pt idx="1">1050000000</cx:pt>
          <cx:pt idx="2">942000000</cx:pt>
          <cx:pt idx="3">1656000000</cx:pt>
          <cx:pt idx="4">1787000000</cx:pt>
          <cx:pt idx="5">1342000000</cx:pt>
          <cx:pt idx="6">697300000</cx:pt>
          <cx:pt idx="7">2102000000</cx:pt>
          <cx:pt idx="8">4481000000</cx:pt>
          <cx:pt idx="9">365000000</cx:pt>
          <cx:pt idx="10">3080000000</cx:pt>
          <cx:pt idx="11">5233000000</cx:pt>
          <cx:pt idx="12">3546000000</cx:pt>
          <cx:pt idx="13">4904000000</cx:pt>
          <cx:pt idx="14">4553000000</cx:pt>
          <cx:pt idx="15">8188000000</cx:pt>
          <cx:pt idx="16">19000000000</cx:pt>
          <cx:pt idx="17">19403000000</cx:pt>
          <cx:pt idx="18">52000000000</cx:pt>
          <cx:pt idx="19">61356500000</cx:pt>
        </cx:lvl>
      </cx:numDim>
    </cx:data>
  </cx:chartData>
  <cx:chart>
    <cx:title pos="t" align="ctr" overlay="0">
      <cx:tx>
        <cx:txData>
          <cx:v>PRODUCCIÓN POR PAÍS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 b="1">
              <a:solidFill>
                <a:schemeClr val="tx1"/>
              </a:solidFill>
            </a:defRPr>
          </a:pPr>
          <a:r>
            <a:rPr lang="es-MX" sz="1600" b="1" i="0" u="none" strike="noStrike" baseline="0">
              <a:solidFill>
                <a:schemeClr val="tx1"/>
              </a:solidFill>
              <a:latin typeface="Calibri" panose="020F0502020204030204"/>
            </a:rPr>
            <a:t>PRODUCCIÓN POR PAÍS</a:t>
          </a:r>
        </a:p>
      </cx:txPr>
    </cx:title>
    <cx:plotArea>
      <cx:plotAreaRegion>
        <cx:series layoutId="treemap" uniqueId="{8C62B2B8-9A50-8D4F-B164-BFC16DA59444}">
          <cx:tx>
            <cx:txData>
              <cx:f>'Calculos LATM'!$B$213</cx:f>
              <cx:v>PRODUCCION</cx:v>
            </cx:txData>
          </cx:tx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1600" b="1" i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MX" sz="1600" b="1">
                  <a:solidFill>
                    <a:schemeClr val="tx1"/>
                  </a:solidFill>
                </a:endParaRPr>
              </a:p>
            </cx:txPr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FAB4B-3FFB-BD4B-BD21-BC9884EBC30B}" type="doc">
      <dgm:prSet loTypeId="urn:microsoft.com/office/officeart/2008/layout/HalfCircleOrganizationChart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FC5E2ECD-B4FC-2541-9F00-48FCFD90BD8B}">
      <dgm:prSet phldrT="[Texto]"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DANIA FERRARO </a:t>
          </a:r>
        </a:p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Directora Ejecutiva ALA</a:t>
          </a:r>
        </a:p>
      </dgm:t>
    </dgm:pt>
    <dgm:pt modelId="{03D7EFDD-CB13-1C40-B9D8-A5C1520C928A}" type="parTrans" cxnId="{05CFF7C5-E95B-204A-AC0F-FD3DFCA21F41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494B83-C498-3745-AF7A-F41CA51BBA0C}" type="sibTrans" cxnId="{05CFF7C5-E95B-204A-AC0F-FD3DFCA21F41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42163-DFBE-F446-90E8-69FC688966E1}" type="asst">
      <dgm:prSet phldrT="[Texto]"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SANDRA WAGES Nutricionista ALA</a:t>
          </a:r>
        </a:p>
      </dgm:t>
    </dgm:pt>
    <dgm:pt modelId="{9F81835D-F89A-1249-BFCF-06132AF69BDB}" type="parTrans" cxnId="{51F67E73-ACCA-8343-826B-E659945BA32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21B1BA-FD65-414B-9703-D046819ADB30}" type="sibTrans" cxnId="{51F67E73-ACCA-8343-826B-E659945BA32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960F14-9269-BA46-A3BD-C51EDC671BE0}">
      <dgm:prSet phldrT="[Texto]"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JADE FERREIRO Responsable Mercosur + Chile</a:t>
          </a:r>
        </a:p>
      </dgm:t>
    </dgm:pt>
    <dgm:pt modelId="{7851701D-7B3A-FA49-A1B5-35FAC788F246}" type="parTrans" cxnId="{BB66B7D5-6241-AD49-AB93-E594635CE46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94D25-9671-7149-AF2A-5D46BDC6C809}" type="sibTrans" cxnId="{BB66B7D5-6241-AD49-AB93-E594635CE46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59C1D2-FC3F-B345-B180-3037E6C9D693}">
      <dgm:prSet phldrT="[Texto]"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RODOLFO VALADEZ Responsable México y el Caribe</a:t>
          </a:r>
        </a:p>
      </dgm:t>
    </dgm:pt>
    <dgm:pt modelId="{E56BBE95-831D-7343-B5C5-82E1302D5962}" type="parTrans" cxnId="{6E0F5CCB-B344-C444-8648-89939053A4EF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9C637A-0974-5343-9B8D-0BBFADA43A9E}" type="sibTrans" cxnId="{6E0F5CCB-B344-C444-8648-89939053A4EF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559B2-73D0-FD4A-AF8B-6906F2DBDD07}">
      <dgm:prSet phldrT="[Texto]"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ANABEL HERNANDEZ Responsable Centroamérica continental</a:t>
          </a:r>
        </a:p>
      </dgm:t>
    </dgm:pt>
    <dgm:pt modelId="{C667D5D9-F747-DB4B-BC9B-07CEFCE40297}" type="parTrans" cxnId="{257EFF88-9CF3-E24F-96A1-BAAF6BB5453E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3C7333-BC09-E84C-B204-0F780264AA42}" type="sibTrans" cxnId="{257EFF88-9CF3-E24F-96A1-BAAF6BB5453E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1EF3F7-5E78-BF4C-B6C5-49972CA0D25D}">
      <dgm:prSet custT="1"/>
      <dgm:spPr/>
      <dgm:t>
        <a:bodyPr/>
        <a:lstStyle/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DIANA ESPÍN </a:t>
          </a:r>
        </a:p>
        <a:p>
          <a:r>
            <a:rPr lang="es-MX" sz="1600" b="1">
              <a:latin typeface="Arial" panose="020B0604020202020204" pitchFamily="34" charset="0"/>
              <a:cs typeface="Arial" panose="020B0604020202020204" pitchFamily="34" charset="0"/>
            </a:rPr>
            <a:t>Responsable de Región Andina</a:t>
          </a:r>
        </a:p>
      </dgm:t>
    </dgm:pt>
    <dgm:pt modelId="{42AF783B-9E81-9D4A-9CBE-23B920D8E2D4}" type="parTrans" cxnId="{20726D62-A5C9-FD4A-9373-69821BA2D47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27F72F-508B-3A4A-899F-5E6C6D6A1CC3}" type="sibTrans" cxnId="{20726D62-A5C9-FD4A-9373-69821BA2D472}">
      <dgm:prSet/>
      <dgm:spPr/>
      <dgm:t>
        <a:bodyPr/>
        <a:lstStyle/>
        <a:p>
          <a:endParaRPr lang="es-MX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93F81-6DC9-3445-BE49-39A905944F25}" type="pres">
      <dgm:prSet presAssocID="{BA4FAB4B-3FFB-BD4B-BD21-BC9884EBC30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B597D0-E984-6646-A771-7218AD3D43EA}" type="pres">
      <dgm:prSet presAssocID="{FC5E2ECD-B4FC-2541-9F00-48FCFD90BD8B}" presName="hierRoot1" presStyleCnt="0">
        <dgm:presLayoutVars>
          <dgm:hierBranch val="init"/>
        </dgm:presLayoutVars>
      </dgm:prSet>
      <dgm:spPr/>
    </dgm:pt>
    <dgm:pt modelId="{55E1B7C7-CDC6-5541-8B7E-91F2756A1B2E}" type="pres">
      <dgm:prSet presAssocID="{FC5E2ECD-B4FC-2541-9F00-48FCFD90BD8B}" presName="rootComposite1" presStyleCnt="0"/>
      <dgm:spPr/>
    </dgm:pt>
    <dgm:pt modelId="{489A4B38-551C-904B-AD8C-4373049FCB5C}" type="pres">
      <dgm:prSet presAssocID="{FC5E2ECD-B4FC-2541-9F00-48FCFD90BD8B}" presName="rootText1" presStyleLbl="alignAcc1" presStyleIdx="0" presStyleCnt="0">
        <dgm:presLayoutVars>
          <dgm:chPref val="3"/>
        </dgm:presLayoutVars>
      </dgm:prSet>
      <dgm:spPr/>
    </dgm:pt>
    <dgm:pt modelId="{807259AD-59B6-DD48-AAEE-590E1C5408F9}" type="pres">
      <dgm:prSet presAssocID="{FC5E2ECD-B4FC-2541-9F00-48FCFD90BD8B}" presName="topArc1" presStyleLbl="parChTrans1D1" presStyleIdx="0" presStyleCnt="12"/>
      <dgm:spPr/>
    </dgm:pt>
    <dgm:pt modelId="{044B3062-9214-B74B-827A-E1241F7CE09B}" type="pres">
      <dgm:prSet presAssocID="{FC5E2ECD-B4FC-2541-9F00-48FCFD90BD8B}" presName="bottomArc1" presStyleLbl="parChTrans1D1" presStyleIdx="1" presStyleCnt="12"/>
      <dgm:spPr/>
    </dgm:pt>
    <dgm:pt modelId="{336DFAF1-5D7D-AA4A-AFF9-C206A4EC5B98}" type="pres">
      <dgm:prSet presAssocID="{FC5E2ECD-B4FC-2541-9F00-48FCFD90BD8B}" presName="topConnNode1" presStyleLbl="node1" presStyleIdx="0" presStyleCnt="0"/>
      <dgm:spPr/>
    </dgm:pt>
    <dgm:pt modelId="{156C46EF-5010-5043-A3AD-E900A8506F70}" type="pres">
      <dgm:prSet presAssocID="{FC5E2ECD-B4FC-2541-9F00-48FCFD90BD8B}" presName="hierChild2" presStyleCnt="0"/>
      <dgm:spPr/>
    </dgm:pt>
    <dgm:pt modelId="{6BFB088C-834F-6642-AB31-06E19C918B6C}" type="pres">
      <dgm:prSet presAssocID="{E56BBE95-831D-7343-B5C5-82E1302D5962}" presName="Name28" presStyleLbl="parChTrans1D2" presStyleIdx="0" presStyleCnt="5"/>
      <dgm:spPr/>
    </dgm:pt>
    <dgm:pt modelId="{AA635EA0-F632-314B-AFC5-AE3B411C454E}" type="pres">
      <dgm:prSet presAssocID="{1D59C1D2-FC3F-B345-B180-3037E6C9D693}" presName="hierRoot2" presStyleCnt="0">
        <dgm:presLayoutVars>
          <dgm:hierBranch val="init"/>
        </dgm:presLayoutVars>
      </dgm:prSet>
      <dgm:spPr/>
    </dgm:pt>
    <dgm:pt modelId="{37616174-5E13-774C-B635-EEDB6A640D83}" type="pres">
      <dgm:prSet presAssocID="{1D59C1D2-FC3F-B345-B180-3037E6C9D693}" presName="rootComposite2" presStyleCnt="0"/>
      <dgm:spPr/>
    </dgm:pt>
    <dgm:pt modelId="{A7A0DB5D-3BE0-7343-BB2F-9C72E74748FC}" type="pres">
      <dgm:prSet presAssocID="{1D59C1D2-FC3F-B345-B180-3037E6C9D693}" presName="rootText2" presStyleLbl="alignAcc1" presStyleIdx="0" presStyleCnt="0">
        <dgm:presLayoutVars>
          <dgm:chPref val="3"/>
        </dgm:presLayoutVars>
      </dgm:prSet>
      <dgm:spPr/>
    </dgm:pt>
    <dgm:pt modelId="{FEEF9E3B-CD46-B94D-B59C-33F4E1464AB9}" type="pres">
      <dgm:prSet presAssocID="{1D59C1D2-FC3F-B345-B180-3037E6C9D693}" presName="topArc2" presStyleLbl="parChTrans1D1" presStyleIdx="2" presStyleCnt="12"/>
      <dgm:spPr/>
    </dgm:pt>
    <dgm:pt modelId="{C8BBCF71-4CD1-A046-8ABC-3DFF4C78E851}" type="pres">
      <dgm:prSet presAssocID="{1D59C1D2-FC3F-B345-B180-3037E6C9D693}" presName="bottomArc2" presStyleLbl="parChTrans1D1" presStyleIdx="3" presStyleCnt="12"/>
      <dgm:spPr/>
    </dgm:pt>
    <dgm:pt modelId="{3A4119AA-9105-7F48-9881-1304A3B9D2F7}" type="pres">
      <dgm:prSet presAssocID="{1D59C1D2-FC3F-B345-B180-3037E6C9D693}" presName="topConnNode2" presStyleLbl="node2" presStyleIdx="0" presStyleCnt="0"/>
      <dgm:spPr/>
    </dgm:pt>
    <dgm:pt modelId="{158CBACB-BBA0-0A43-81E6-945E5726B5BA}" type="pres">
      <dgm:prSet presAssocID="{1D59C1D2-FC3F-B345-B180-3037E6C9D693}" presName="hierChild4" presStyleCnt="0"/>
      <dgm:spPr/>
    </dgm:pt>
    <dgm:pt modelId="{7C381251-9B26-C646-9E34-C7FCEAE05EA7}" type="pres">
      <dgm:prSet presAssocID="{1D59C1D2-FC3F-B345-B180-3037E6C9D693}" presName="hierChild5" presStyleCnt="0"/>
      <dgm:spPr/>
    </dgm:pt>
    <dgm:pt modelId="{3C2A745D-AA92-2B4B-B77D-6D2C65526B0A}" type="pres">
      <dgm:prSet presAssocID="{C667D5D9-F747-DB4B-BC9B-07CEFCE40297}" presName="Name28" presStyleLbl="parChTrans1D2" presStyleIdx="1" presStyleCnt="5"/>
      <dgm:spPr/>
    </dgm:pt>
    <dgm:pt modelId="{7D0D305F-14D8-424A-82C6-C8D9B163277D}" type="pres">
      <dgm:prSet presAssocID="{D7F559B2-73D0-FD4A-AF8B-6906F2DBDD07}" presName="hierRoot2" presStyleCnt="0">
        <dgm:presLayoutVars>
          <dgm:hierBranch val="init"/>
        </dgm:presLayoutVars>
      </dgm:prSet>
      <dgm:spPr/>
    </dgm:pt>
    <dgm:pt modelId="{AC6E7ADC-5B99-104E-BF25-82EF87870C7A}" type="pres">
      <dgm:prSet presAssocID="{D7F559B2-73D0-FD4A-AF8B-6906F2DBDD07}" presName="rootComposite2" presStyleCnt="0"/>
      <dgm:spPr/>
    </dgm:pt>
    <dgm:pt modelId="{B73042B6-549D-9A4C-A482-E5388A9C5AE8}" type="pres">
      <dgm:prSet presAssocID="{D7F559B2-73D0-FD4A-AF8B-6906F2DBDD07}" presName="rootText2" presStyleLbl="alignAcc1" presStyleIdx="0" presStyleCnt="0">
        <dgm:presLayoutVars>
          <dgm:chPref val="3"/>
        </dgm:presLayoutVars>
      </dgm:prSet>
      <dgm:spPr/>
    </dgm:pt>
    <dgm:pt modelId="{E9CFE349-56B4-8B46-93C9-D44A958038EF}" type="pres">
      <dgm:prSet presAssocID="{D7F559B2-73D0-FD4A-AF8B-6906F2DBDD07}" presName="topArc2" presStyleLbl="parChTrans1D1" presStyleIdx="4" presStyleCnt="12"/>
      <dgm:spPr/>
    </dgm:pt>
    <dgm:pt modelId="{8BEB8F44-FAEE-DF44-AD7F-17A919A15D84}" type="pres">
      <dgm:prSet presAssocID="{D7F559B2-73D0-FD4A-AF8B-6906F2DBDD07}" presName="bottomArc2" presStyleLbl="parChTrans1D1" presStyleIdx="5" presStyleCnt="12"/>
      <dgm:spPr/>
    </dgm:pt>
    <dgm:pt modelId="{C7CDFB5D-323D-D14F-833B-625F8336A571}" type="pres">
      <dgm:prSet presAssocID="{D7F559B2-73D0-FD4A-AF8B-6906F2DBDD07}" presName="topConnNode2" presStyleLbl="node2" presStyleIdx="0" presStyleCnt="0"/>
      <dgm:spPr/>
    </dgm:pt>
    <dgm:pt modelId="{43035824-A4AD-4642-BAF9-3A0FA2EFD62D}" type="pres">
      <dgm:prSet presAssocID="{D7F559B2-73D0-FD4A-AF8B-6906F2DBDD07}" presName="hierChild4" presStyleCnt="0"/>
      <dgm:spPr/>
    </dgm:pt>
    <dgm:pt modelId="{96EA64EC-75C0-114D-9D02-65BA9FF4F302}" type="pres">
      <dgm:prSet presAssocID="{D7F559B2-73D0-FD4A-AF8B-6906F2DBDD07}" presName="hierChild5" presStyleCnt="0"/>
      <dgm:spPr/>
    </dgm:pt>
    <dgm:pt modelId="{2FDECBD8-6073-EB4B-8598-35A191A6E293}" type="pres">
      <dgm:prSet presAssocID="{7851701D-7B3A-FA49-A1B5-35FAC788F246}" presName="Name28" presStyleLbl="parChTrans1D2" presStyleIdx="2" presStyleCnt="5"/>
      <dgm:spPr/>
    </dgm:pt>
    <dgm:pt modelId="{B384898F-5BB2-9547-8190-FF8441BF853C}" type="pres">
      <dgm:prSet presAssocID="{9A960F14-9269-BA46-A3BD-C51EDC671BE0}" presName="hierRoot2" presStyleCnt="0">
        <dgm:presLayoutVars>
          <dgm:hierBranch val="init"/>
        </dgm:presLayoutVars>
      </dgm:prSet>
      <dgm:spPr/>
    </dgm:pt>
    <dgm:pt modelId="{83A07A60-B33C-8244-BBFE-9098F1CE4013}" type="pres">
      <dgm:prSet presAssocID="{9A960F14-9269-BA46-A3BD-C51EDC671BE0}" presName="rootComposite2" presStyleCnt="0"/>
      <dgm:spPr/>
    </dgm:pt>
    <dgm:pt modelId="{E5F98415-4D5C-5940-A581-5C5C3B726B37}" type="pres">
      <dgm:prSet presAssocID="{9A960F14-9269-BA46-A3BD-C51EDC671BE0}" presName="rootText2" presStyleLbl="alignAcc1" presStyleIdx="0" presStyleCnt="0">
        <dgm:presLayoutVars>
          <dgm:chPref val="3"/>
        </dgm:presLayoutVars>
      </dgm:prSet>
      <dgm:spPr/>
    </dgm:pt>
    <dgm:pt modelId="{D6CE21EA-D795-164B-82F4-F19375D4E96A}" type="pres">
      <dgm:prSet presAssocID="{9A960F14-9269-BA46-A3BD-C51EDC671BE0}" presName="topArc2" presStyleLbl="parChTrans1D1" presStyleIdx="6" presStyleCnt="12"/>
      <dgm:spPr/>
    </dgm:pt>
    <dgm:pt modelId="{04C293C6-B2DC-9947-BFAE-CD998F358B79}" type="pres">
      <dgm:prSet presAssocID="{9A960F14-9269-BA46-A3BD-C51EDC671BE0}" presName="bottomArc2" presStyleLbl="parChTrans1D1" presStyleIdx="7" presStyleCnt="12"/>
      <dgm:spPr/>
    </dgm:pt>
    <dgm:pt modelId="{9E25B3FE-3C54-6548-A40C-4DC66F4D2B3B}" type="pres">
      <dgm:prSet presAssocID="{9A960F14-9269-BA46-A3BD-C51EDC671BE0}" presName="topConnNode2" presStyleLbl="node2" presStyleIdx="0" presStyleCnt="0"/>
      <dgm:spPr/>
    </dgm:pt>
    <dgm:pt modelId="{5C473425-69F0-8E4A-83EA-5BE458192964}" type="pres">
      <dgm:prSet presAssocID="{9A960F14-9269-BA46-A3BD-C51EDC671BE0}" presName="hierChild4" presStyleCnt="0"/>
      <dgm:spPr/>
    </dgm:pt>
    <dgm:pt modelId="{5FBD8975-E51D-8347-8FA4-B6723FE0D61B}" type="pres">
      <dgm:prSet presAssocID="{9A960F14-9269-BA46-A3BD-C51EDC671BE0}" presName="hierChild5" presStyleCnt="0"/>
      <dgm:spPr/>
    </dgm:pt>
    <dgm:pt modelId="{268B9048-378B-6E4A-B8DD-95E1D631D489}" type="pres">
      <dgm:prSet presAssocID="{42AF783B-9E81-9D4A-9CBE-23B920D8E2D4}" presName="Name28" presStyleLbl="parChTrans1D2" presStyleIdx="3" presStyleCnt="5"/>
      <dgm:spPr/>
    </dgm:pt>
    <dgm:pt modelId="{91CA2D25-DCFF-504F-986C-ECFA55C1970B}" type="pres">
      <dgm:prSet presAssocID="{C71EF3F7-5E78-BF4C-B6C5-49972CA0D25D}" presName="hierRoot2" presStyleCnt="0">
        <dgm:presLayoutVars>
          <dgm:hierBranch val="init"/>
        </dgm:presLayoutVars>
      </dgm:prSet>
      <dgm:spPr/>
    </dgm:pt>
    <dgm:pt modelId="{8B551D20-9F7B-9B42-83BA-678B3DF97D62}" type="pres">
      <dgm:prSet presAssocID="{C71EF3F7-5E78-BF4C-B6C5-49972CA0D25D}" presName="rootComposite2" presStyleCnt="0"/>
      <dgm:spPr/>
    </dgm:pt>
    <dgm:pt modelId="{B3224DE7-DE2E-2544-9FD5-050B79A68F08}" type="pres">
      <dgm:prSet presAssocID="{C71EF3F7-5E78-BF4C-B6C5-49972CA0D25D}" presName="rootText2" presStyleLbl="alignAcc1" presStyleIdx="0" presStyleCnt="0">
        <dgm:presLayoutVars>
          <dgm:chPref val="3"/>
        </dgm:presLayoutVars>
      </dgm:prSet>
      <dgm:spPr/>
    </dgm:pt>
    <dgm:pt modelId="{748BCF0D-8BF9-1C42-BCB9-EDF41B2FF290}" type="pres">
      <dgm:prSet presAssocID="{C71EF3F7-5E78-BF4C-B6C5-49972CA0D25D}" presName="topArc2" presStyleLbl="parChTrans1D1" presStyleIdx="8" presStyleCnt="12"/>
      <dgm:spPr/>
    </dgm:pt>
    <dgm:pt modelId="{78ED0339-8381-7D43-BD30-2B17C9D4227D}" type="pres">
      <dgm:prSet presAssocID="{C71EF3F7-5E78-BF4C-B6C5-49972CA0D25D}" presName="bottomArc2" presStyleLbl="parChTrans1D1" presStyleIdx="9" presStyleCnt="12"/>
      <dgm:spPr/>
    </dgm:pt>
    <dgm:pt modelId="{8497CA2B-FF67-0345-96AC-E3D57431EAA0}" type="pres">
      <dgm:prSet presAssocID="{C71EF3F7-5E78-BF4C-B6C5-49972CA0D25D}" presName="topConnNode2" presStyleLbl="node2" presStyleIdx="0" presStyleCnt="0"/>
      <dgm:spPr/>
    </dgm:pt>
    <dgm:pt modelId="{B2EA8510-4830-9A4F-9A7F-D8D04EAC4D35}" type="pres">
      <dgm:prSet presAssocID="{C71EF3F7-5E78-BF4C-B6C5-49972CA0D25D}" presName="hierChild4" presStyleCnt="0"/>
      <dgm:spPr/>
    </dgm:pt>
    <dgm:pt modelId="{40429D86-A972-2446-9433-1A202AF129B8}" type="pres">
      <dgm:prSet presAssocID="{C71EF3F7-5E78-BF4C-B6C5-49972CA0D25D}" presName="hierChild5" presStyleCnt="0"/>
      <dgm:spPr/>
    </dgm:pt>
    <dgm:pt modelId="{B11BA3D1-90A4-4A45-BD79-42E8AA0FD204}" type="pres">
      <dgm:prSet presAssocID="{FC5E2ECD-B4FC-2541-9F00-48FCFD90BD8B}" presName="hierChild3" presStyleCnt="0"/>
      <dgm:spPr/>
    </dgm:pt>
    <dgm:pt modelId="{19538B43-FC1F-594F-941F-9B3BB74C5A47}" type="pres">
      <dgm:prSet presAssocID="{9F81835D-F89A-1249-BFCF-06132AF69BDB}" presName="Name101" presStyleLbl="parChTrans1D2" presStyleIdx="4" presStyleCnt="5"/>
      <dgm:spPr/>
    </dgm:pt>
    <dgm:pt modelId="{66682580-321C-9644-9EF8-0CF279D54A34}" type="pres">
      <dgm:prSet presAssocID="{46A42163-DFBE-F446-90E8-69FC688966E1}" presName="hierRoot3" presStyleCnt="0">
        <dgm:presLayoutVars>
          <dgm:hierBranch val="init"/>
        </dgm:presLayoutVars>
      </dgm:prSet>
      <dgm:spPr/>
    </dgm:pt>
    <dgm:pt modelId="{D432225E-9C4A-E843-9F40-7FE57BC4F6A5}" type="pres">
      <dgm:prSet presAssocID="{46A42163-DFBE-F446-90E8-69FC688966E1}" presName="rootComposite3" presStyleCnt="0"/>
      <dgm:spPr/>
    </dgm:pt>
    <dgm:pt modelId="{879BB336-8A3D-584F-9006-72307209B7D2}" type="pres">
      <dgm:prSet presAssocID="{46A42163-DFBE-F446-90E8-69FC688966E1}" presName="rootText3" presStyleLbl="alignAcc1" presStyleIdx="0" presStyleCnt="0">
        <dgm:presLayoutVars>
          <dgm:chPref val="3"/>
        </dgm:presLayoutVars>
      </dgm:prSet>
      <dgm:spPr/>
    </dgm:pt>
    <dgm:pt modelId="{E742AB38-A2CB-5848-9F36-1791AD4AAE67}" type="pres">
      <dgm:prSet presAssocID="{46A42163-DFBE-F446-90E8-69FC688966E1}" presName="topArc3" presStyleLbl="parChTrans1D1" presStyleIdx="10" presStyleCnt="12"/>
      <dgm:spPr/>
    </dgm:pt>
    <dgm:pt modelId="{DE5B9BF8-8EA5-4244-9511-CC12047213CD}" type="pres">
      <dgm:prSet presAssocID="{46A42163-DFBE-F446-90E8-69FC688966E1}" presName="bottomArc3" presStyleLbl="parChTrans1D1" presStyleIdx="11" presStyleCnt="12"/>
      <dgm:spPr/>
    </dgm:pt>
    <dgm:pt modelId="{435FB617-0745-8D43-95FB-9E80B57E6DF9}" type="pres">
      <dgm:prSet presAssocID="{46A42163-DFBE-F446-90E8-69FC688966E1}" presName="topConnNode3" presStyleLbl="asst1" presStyleIdx="0" presStyleCnt="0"/>
      <dgm:spPr/>
    </dgm:pt>
    <dgm:pt modelId="{C57018DC-F2B3-4942-B60E-175562ADE303}" type="pres">
      <dgm:prSet presAssocID="{46A42163-DFBE-F446-90E8-69FC688966E1}" presName="hierChild6" presStyleCnt="0"/>
      <dgm:spPr/>
    </dgm:pt>
    <dgm:pt modelId="{DFCC336C-538F-7342-8B92-041197AFA08E}" type="pres">
      <dgm:prSet presAssocID="{46A42163-DFBE-F446-90E8-69FC688966E1}" presName="hierChild7" presStyleCnt="0"/>
      <dgm:spPr/>
    </dgm:pt>
  </dgm:ptLst>
  <dgm:cxnLst>
    <dgm:cxn modelId="{E367F01B-6150-7F4C-AD97-F3FE5F7DB762}" type="presOf" srcId="{FC5E2ECD-B4FC-2541-9F00-48FCFD90BD8B}" destId="{336DFAF1-5D7D-AA4A-AFF9-C206A4EC5B98}" srcOrd="1" destOrd="0" presId="urn:microsoft.com/office/officeart/2008/layout/HalfCircleOrganizationChart"/>
    <dgm:cxn modelId="{07C02C2F-F16C-7B43-A2B2-72617F539064}" type="presOf" srcId="{BA4FAB4B-3FFB-BD4B-BD21-BC9884EBC30B}" destId="{71393F81-6DC9-3445-BE49-39A905944F25}" srcOrd="0" destOrd="0" presId="urn:microsoft.com/office/officeart/2008/layout/HalfCircleOrganizationChart"/>
    <dgm:cxn modelId="{C1080837-B7BD-CE47-8838-9BF79FFE11BA}" type="presOf" srcId="{C667D5D9-F747-DB4B-BC9B-07CEFCE40297}" destId="{3C2A745D-AA92-2B4B-B77D-6D2C65526B0A}" srcOrd="0" destOrd="0" presId="urn:microsoft.com/office/officeart/2008/layout/HalfCircleOrganizationChart"/>
    <dgm:cxn modelId="{30D2414C-CD28-A245-897D-76A673CAD3D5}" type="presOf" srcId="{46A42163-DFBE-F446-90E8-69FC688966E1}" destId="{879BB336-8A3D-584F-9006-72307209B7D2}" srcOrd="0" destOrd="0" presId="urn:microsoft.com/office/officeart/2008/layout/HalfCircleOrganizationChart"/>
    <dgm:cxn modelId="{BB0C8F50-FDD6-5D4E-A6B9-AF59C2D8E59B}" type="presOf" srcId="{9A960F14-9269-BA46-A3BD-C51EDC671BE0}" destId="{9E25B3FE-3C54-6548-A40C-4DC66F4D2B3B}" srcOrd="1" destOrd="0" presId="urn:microsoft.com/office/officeart/2008/layout/HalfCircleOrganizationChart"/>
    <dgm:cxn modelId="{4F9D3A5B-584D-5842-A86F-974875D7569A}" type="presOf" srcId="{7851701D-7B3A-FA49-A1B5-35FAC788F246}" destId="{2FDECBD8-6073-EB4B-8598-35A191A6E293}" srcOrd="0" destOrd="0" presId="urn:microsoft.com/office/officeart/2008/layout/HalfCircleOrganizationChart"/>
    <dgm:cxn modelId="{38648261-6CB4-FA47-A501-7224E9815CEF}" type="presOf" srcId="{E56BBE95-831D-7343-B5C5-82E1302D5962}" destId="{6BFB088C-834F-6642-AB31-06E19C918B6C}" srcOrd="0" destOrd="0" presId="urn:microsoft.com/office/officeart/2008/layout/HalfCircleOrganizationChart"/>
    <dgm:cxn modelId="{20726D62-A5C9-FD4A-9373-69821BA2D472}" srcId="{FC5E2ECD-B4FC-2541-9F00-48FCFD90BD8B}" destId="{C71EF3F7-5E78-BF4C-B6C5-49972CA0D25D}" srcOrd="4" destOrd="0" parTransId="{42AF783B-9E81-9D4A-9CBE-23B920D8E2D4}" sibTransId="{6A27F72F-508B-3A4A-899F-5E6C6D6A1CC3}"/>
    <dgm:cxn modelId="{0A0ABE6E-AA36-6D4E-8103-9A378D2F3A88}" type="presOf" srcId="{FC5E2ECD-B4FC-2541-9F00-48FCFD90BD8B}" destId="{489A4B38-551C-904B-AD8C-4373049FCB5C}" srcOrd="0" destOrd="0" presId="urn:microsoft.com/office/officeart/2008/layout/HalfCircleOrganizationChart"/>
    <dgm:cxn modelId="{51F67E73-ACCA-8343-826B-E659945BA322}" srcId="{FC5E2ECD-B4FC-2541-9F00-48FCFD90BD8B}" destId="{46A42163-DFBE-F446-90E8-69FC688966E1}" srcOrd="0" destOrd="0" parTransId="{9F81835D-F89A-1249-BFCF-06132AF69BDB}" sibTransId="{BB21B1BA-FD65-414B-9703-D046819ADB30}"/>
    <dgm:cxn modelId="{B8CAB27D-A5D1-4646-AAAE-749D81A8A1AD}" type="presOf" srcId="{D7F559B2-73D0-FD4A-AF8B-6906F2DBDD07}" destId="{C7CDFB5D-323D-D14F-833B-625F8336A571}" srcOrd="1" destOrd="0" presId="urn:microsoft.com/office/officeart/2008/layout/HalfCircleOrganizationChart"/>
    <dgm:cxn modelId="{257EFF88-9CF3-E24F-96A1-BAAF6BB5453E}" srcId="{FC5E2ECD-B4FC-2541-9F00-48FCFD90BD8B}" destId="{D7F559B2-73D0-FD4A-AF8B-6906F2DBDD07}" srcOrd="2" destOrd="0" parTransId="{C667D5D9-F747-DB4B-BC9B-07CEFCE40297}" sibTransId="{3C3C7333-BC09-E84C-B204-0F780264AA42}"/>
    <dgm:cxn modelId="{A2463F8E-3F0C-9E42-ADAA-BD18FC1561C1}" type="presOf" srcId="{9A960F14-9269-BA46-A3BD-C51EDC671BE0}" destId="{E5F98415-4D5C-5940-A581-5C5C3B726B37}" srcOrd="0" destOrd="0" presId="urn:microsoft.com/office/officeart/2008/layout/HalfCircleOrganizationChart"/>
    <dgm:cxn modelId="{117CA295-BF1A-694A-ADE6-EABEAAA845C2}" type="presOf" srcId="{46A42163-DFBE-F446-90E8-69FC688966E1}" destId="{435FB617-0745-8D43-95FB-9E80B57E6DF9}" srcOrd="1" destOrd="0" presId="urn:microsoft.com/office/officeart/2008/layout/HalfCircleOrganizationChart"/>
    <dgm:cxn modelId="{FABB98A9-5193-C64C-94EE-3D85E0D0173F}" type="presOf" srcId="{C71EF3F7-5E78-BF4C-B6C5-49972CA0D25D}" destId="{B3224DE7-DE2E-2544-9FD5-050B79A68F08}" srcOrd="0" destOrd="0" presId="urn:microsoft.com/office/officeart/2008/layout/HalfCircleOrganizationChart"/>
    <dgm:cxn modelId="{E93C0ABC-C446-014F-B198-7D8C3059EDB6}" type="presOf" srcId="{D7F559B2-73D0-FD4A-AF8B-6906F2DBDD07}" destId="{B73042B6-549D-9A4C-A482-E5388A9C5AE8}" srcOrd="0" destOrd="0" presId="urn:microsoft.com/office/officeart/2008/layout/HalfCircleOrganizationChart"/>
    <dgm:cxn modelId="{65D9DCBD-8EB6-9548-98F1-F6447F2E51D6}" type="presOf" srcId="{1D59C1D2-FC3F-B345-B180-3037E6C9D693}" destId="{A7A0DB5D-3BE0-7343-BB2F-9C72E74748FC}" srcOrd="0" destOrd="0" presId="urn:microsoft.com/office/officeart/2008/layout/HalfCircleOrganizationChart"/>
    <dgm:cxn modelId="{791BB4C5-A7A5-B34B-A479-A7B724415E49}" type="presOf" srcId="{C71EF3F7-5E78-BF4C-B6C5-49972CA0D25D}" destId="{8497CA2B-FF67-0345-96AC-E3D57431EAA0}" srcOrd="1" destOrd="0" presId="urn:microsoft.com/office/officeart/2008/layout/HalfCircleOrganizationChart"/>
    <dgm:cxn modelId="{05CFF7C5-E95B-204A-AC0F-FD3DFCA21F41}" srcId="{BA4FAB4B-3FFB-BD4B-BD21-BC9884EBC30B}" destId="{FC5E2ECD-B4FC-2541-9F00-48FCFD90BD8B}" srcOrd="0" destOrd="0" parTransId="{03D7EFDD-CB13-1C40-B9D8-A5C1520C928A}" sibTransId="{71494B83-C498-3745-AF7A-F41CA51BBA0C}"/>
    <dgm:cxn modelId="{A84B92C9-5739-0A44-84B3-25C534E3DC40}" type="presOf" srcId="{42AF783B-9E81-9D4A-9CBE-23B920D8E2D4}" destId="{268B9048-378B-6E4A-B8DD-95E1D631D489}" srcOrd="0" destOrd="0" presId="urn:microsoft.com/office/officeart/2008/layout/HalfCircleOrganizationChart"/>
    <dgm:cxn modelId="{6E0F5CCB-B344-C444-8648-89939053A4EF}" srcId="{FC5E2ECD-B4FC-2541-9F00-48FCFD90BD8B}" destId="{1D59C1D2-FC3F-B345-B180-3037E6C9D693}" srcOrd="1" destOrd="0" parTransId="{E56BBE95-831D-7343-B5C5-82E1302D5962}" sibTransId="{329C637A-0974-5343-9B8D-0BBFADA43A9E}"/>
    <dgm:cxn modelId="{BB66B7D5-6241-AD49-AB93-E594635CE462}" srcId="{FC5E2ECD-B4FC-2541-9F00-48FCFD90BD8B}" destId="{9A960F14-9269-BA46-A3BD-C51EDC671BE0}" srcOrd="3" destOrd="0" parTransId="{7851701D-7B3A-FA49-A1B5-35FAC788F246}" sibTransId="{E6694D25-9671-7149-AF2A-5D46BDC6C809}"/>
    <dgm:cxn modelId="{F52AA1F0-8B06-294B-A323-4F6672F4C247}" type="presOf" srcId="{1D59C1D2-FC3F-B345-B180-3037E6C9D693}" destId="{3A4119AA-9105-7F48-9881-1304A3B9D2F7}" srcOrd="1" destOrd="0" presId="urn:microsoft.com/office/officeart/2008/layout/HalfCircleOrganizationChart"/>
    <dgm:cxn modelId="{62EFC8FB-C4E9-8D4A-A554-FA1E5ED233C3}" type="presOf" srcId="{9F81835D-F89A-1249-BFCF-06132AF69BDB}" destId="{19538B43-FC1F-594F-941F-9B3BB74C5A47}" srcOrd="0" destOrd="0" presId="urn:microsoft.com/office/officeart/2008/layout/HalfCircleOrganizationChart"/>
    <dgm:cxn modelId="{F29A6BB1-8353-4D46-B8A8-E1AA26786B6A}" type="presParOf" srcId="{71393F81-6DC9-3445-BE49-39A905944F25}" destId="{BFB597D0-E984-6646-A771-7218AD3D43EA}" srcOrd="0" destOrd="0" presId="urn:microsoft.com/office/officeart/2008/layout/HalfCircleOrganizationChart"/>
    <dgm:cxn modelId="{64640270-45B1-3F47-81FB-4B77ADF7745D}" type="presParOf" srcId="{BFB597D0-E984-6646-A771-7218AD3D43EA}" destId="{55E1B7C7-CDC6-5541-8B7E-91F2756A1B2E}" srcOrd="0" destOrd="0" presId="urn:microsoft.com/office/officeart/2008/layout/HalfCircleOrganizationChart"/>
    <dgm:cxn modelId="{B21738E4-2D06-5643-AFCD-26EDDFDC4045}" type="presParOf" srcId="{55E1B7C7-CDC6-5541-8B7E-91F2756A1B2E}" destId="{489A4B38-551C-904B-AD8C-4373049FCB5C}" srcOrd="0" destOrd="0" presId="urn:microsoft.com/office/officeart/2008/layout/HalfCircleOrganizationChart"/>
    <dgm:cxn modelId="{B0700F3D-C46A-C641-BC81-A9A27B9F628B}" type="presParOf" srcId="{55E1B7C7-CDC6-5541-8B7E-91F2756A1B2E}" destId="{807259AD-59B6-DD48-AAEE-590E1C5408F9}" srcOrd="1" destOrd="0" presId="urn:microsoft.com/office/officeart/2008/layout/HalfCircleOrganizationChart"/>
    <dgm:cxn modelId="{22546523-B78B-084A-B53F-1ED5A178F7E3}" type="presParOf" srcId="{55E1B7C7-CDC6-5541-8B7E-91F2756A1B2E}" destId="{044B3062-9214-B74B-827A-E1241F7CE09B}" srcOrd="2" destOrd="0" presId="urn:microsoft.com/office/officeart/2008/layout/HalfCircleOrganizationChart"/>
    <dgm:cxn modelId="{F0BBC7F0-A989-2A4F-B8FE-F4BC104D9A67}" type="presParOf" srcId="{55E1B7C7-CDC6-5541-8B7E-91F2756A1B2E}" destId="{336DFAF1-5D7D-AA4A-AFF9-C206A4EC5B98}" srcOrd="3" destOrd="0" presId="urn:microsoft.com/office/officeart/2008/layout/HalfCircleOrganizationChart"/>
    <dgm:cxn modelId="{18039FE2-5389-D346-BD54-39C1CD980B58}" type="presParOf" srcId="{BFB597D0-E984-6646-A771-7218AD3D43EA}" destId="{156C46EF-5010-5043-A3AD-E900A8506F70}" srcOrd="1" destOrd="0" presId="urn:microsoft.com/office/officeart/2008/layout/HalfCircleOrganizationChart"/>
    <dgm:cxn modelId="{A97B34E5-32FE-A643-A01D-511C69E13E91}" type="presParOf" srcId="{156C46EF-5010-5043-A3AD-E900A8506F70}" destId="{6BFB088C-834F-6642-AB31-06E19C918B6C}" srcOrd="0" destOrd="0" presId="urn:microsoft.com/office/officeart/2008/layout/HalfCircleOrganizationChart"/>
    <dgm:cxn modelId="{3002CFC3-2BDE-6344-95C1-B360D9C2C63F}" type="presParOf" srcId="{156C46EF-5010-5043-A3AD-E900A8506F70}" destId="{AA635EA0-F632-314B-AFC5-AE3B411C454E}" srcOrd="1" destOrd="0" presId="urn:microsoft.com/office/officeart/2008/layout/HalfCircleOrganizationChart"/>
    <dgm:cxn modelId="{8EF0E945-26B8-2B4E-84E5-8F6249DF51E6}" type="presParOf" srcId="{AA635EA0-F632-314B-AFC5-AE3B411C454E}" destId="{37616174-5E13-774C-B635-EEDB6A640D83}" srcOrd="0" destOrd="0" presId="urn:microsoft.com/office/officeart/2008/layout/HalfCircleOrganizationChart"/>
    <dgm:cxn modelId="{8499FAC6-763C-9546-9DB3-0818C0B3E3D1}" type="presParOf" srcId="{37616174-5E13-774C-B635-EEDB6A640D83}" destId="{A7A0DB5D-3BE0-7343-BB2F-9C72E74748FC}" srcOrd="0" destOrd="0" presId="urn:microsoft.com/office/officeart/2008/layout/HalfCircleOrganizationChart"/>
    <dgm:cxn modelId="{8E0DF6DE-5F57-0742-906B-38817AF36E39}" type="presParOf" srcId="{37616174-5E13-774C-B635-EEDB6A640D83}" destId="{FEEF9E3B-CD46-B94D-B59C-33F4E1464AB9}" srcOrd="1" destOrd="0" presId="urn:microsoft.com/office/officeart/2008/layout/HalfCircleOrganizationChart"/>
    <dgm:cxn modelId="{D2CB9A77-218A-0C41-B7DF-8EE25C73C225}" type="presParOf" srcId="{37616174-5E13-774C-B635-EEDB6A640D83}" destId="{C8BBCF71-4CD1-A046-8ABC-3DFF4C78E851}" srcOrd="2" destOrd="0" presId="urn:microsoft.com/office/officeart/2008/layout/HalfCircleOrganizationChart"/>
    <dgm:cxn modelId="{1AE2AC7A-6EAD-234D-93CD-4B190D1BBE5C}" type="presParOf" srcId="{37616174-5E13-774C-B635-EEDB6A640D83}" destId="{3A4119AA-9105-7F48-9881-1304A3B9D2F7}" srcOrd="3" destOrd="0" presId="urn:microsoft.com/office/officeart/2008/layout/HalfCircleOrganizationChart"/>
    <dgm:cxn modelId="{D31F49FD-5FDF-8E4B-A713-710955B6290F}" type="presParOf" srcId="{AA635EA0-F632-314B-AFC5-AE3B411C454E}" destId="{158CBACB-BBA0-0A43-81E6-945E5726B5BA}" srcOrd="1" destOrd="0" presId="urn:microsoft.com/office/officeart/2008/layout/HalfCircleOrganizationChart"/>
    <dgm:cxn modelId="{6BA50111-A85E-5940-82B4-50F9B2842C2A}" type="presParOf" srcId="{AA635EA0-F632-314B-AFC5-AE3B411C454E}" destId="{7C381251-9B26-C646-9E34-C7FCEAE05EA7}" srcOrd="2" destOrd="0" presId="urn:microsoft.com/office/officeart/2008/layout/HalfCircleOrganizationChart"/>
    <dgm:cxn modelId="{705FF427-7496-D64C-96A7-B572B2428D02}" type="presParOf" srcId="{156C46EF-5010-5043-A3AD-E900A8506F70}" destId="{3C2A745D-AA92-2B4B-B77D-6D2C65526B0A}" srcOrd="2" destOrd="0" presId="urn:microsoft.com/office/officeart/2008/layout/HalfCircleOrganizationChart"/>
    <dgm:cxn modelId="{06D9B6AA-60D2-0649-9706-4A662CA9350C}" type="presParOf" srcId="{156C46EF-5010-5043-A3AD-E900A8506F70}" destId="{7D0D305F-14D8-424A-82C6-C8D9B163277D}" srcOrd="3" destOrd="0" presId="urn:microsoft.com/office/officeart/2008/layout/HalfCircleOrganizationChart"/>
    <dgm:cxn modelId="{6F72B63B-4919-4B4D-A563-AA45D4BC89A5}" type="presParOf" srcId="{7D0D305F-14D8-424A-82C6-C8D9B163277D}" destId="{AC6E7ADC-5B99-104E-BF25-82EF87870C7A}" srcOrd="0" destOrd="0" presId="urn:microsoft.com/office/officeart/2008/layout/HalfCircleOrganizationChart"/>
    <dgm:cxn modelId="{719EF17C-E252-1C43-AD0A-90E00DC8E0BB}" type="presParOf" srcId="{AC6E7ADC-5B99-104E-BF25-82EF87870C7A}" destId="{B73042B6-549D-9A4C-A482-E5388A9C5AE8}" srcOrd="0" destOrd="0" presId="urn:microsoft.com/office/officeart/2008/layout/HalfCircleOrganizationChart"/>
    <dgm:cxn modelId="{AAF414EA-382B-9A43-9392-F66937A96D80}" type="presParOf" srcId="{AC6E7ADC-5B99-104E-BF25-82EF87870C7A}" destId="{E9CFE349-56B4-8B46-93C9-D44A958038EF}" srcOrd="1" destOrd="0" presId="urn:microsoft.com/office/officeart/2008/layout/HalfCircleOrganizationChart"/>
    <dgm:cxn modelId="{391ADBA9-0F10-BE4D-A59A-78598E0D3141}" type="presParOf" srcId="{AC6E7ADC-5B99-104E-BF25-82EF87870C7A}" destId="{8BEB8F44-FAEE-DF44-AD7F-17A919A15D84}" srcOrd="2" destOrd="0" presId="urn:microsoft.com/office/officeart/2008/layout/HalfCircleOrganizationChart"/>
    <dgm:cxn modelId="{9F6416E4-4C39-1B4D-A5C6-99A61BDA463B}" type="presParOf" srcId="{AC6E7ADC-5B99-104E-BF25-82EF87870C7A}" destId="{C7CDFB5D-323D-D14F-833B-625F8336A571}" srcOrd="3" destOrd="0" presId="urn:microsoft.com/office/officeart/2008/layout/HalfCircleOrganizationChart"/>
    <dgm:cxn modelId="{76B3661C-CF8F-B241-93E3-A065DA59607B}" type="presParOf" srcId="{7D0D305F-14D8-424A-82C6-C8D9B163277D}" destId="{43035824-A4AD-4642-BAF9-3A0FA2EFD62D}" srcOrd="1" destOrd="0" presId="urn:microsoft.com/office/officeart/2008/layout/HalfCircleOrganizationChart"/>
    <dgm:cxn modelId="{C1A3E347-5BED-BE4E-8DA9-80653961CA3D}" type="presParOf" srcId="{7D0D305F-14D8-424A-82C6-C8D9B163277D}" destId="{96EA64EC-75C0-114D-9D02-65BA9FF4F302}" srcOrd="2" destOrd="0" presId="urn:microsoft.com/office/officeart/2008/layout/HalfCircleOrganizationChart"/>
    <dgm:cxn modelId="{606E3DF9-6E9C-3F4D-AE1F-183E096A0C85}" type="presParOf" srcId="{156C46EF-5010-5043-A3AD-E900A8506F70}" destId="{2FDECBD8-6073-EB4B-8598-35A191A6E293}" srcOrd="4" destOrd="0" presId="urn:microsoft.com/office/officeart/2008/layout/HalfCircleOrganizationChart"/>
    <dgm:cxn modelId="{83FB5C3A-57C1-0148-A2EA-B91DEF9683DA}" type="presParOf" srcId="{156C46EF-5010-5043-A3AD-E900A8506F70}" destId="{B384898F-5BB2-9547-8190-FF8441BF853C}" srcOrd="5" destOrd="0" presId="urn:microsoft.com/office/officeart/2008/layout/HalfCircleOrganizationChart"/>
    <dgm:cxn modelId="{B0F2BA68-748F-CD49-A93A-D900B6A27E38}" type="presParOf" srcId="{B384898F-5BB2-9547-8190-FF8441BF853C}" destId="{83A07A60-B33C-8244-BBFE-9098F1CE4013}" srcOrd="0" destOrd="0" presId="urn:microsoft.com/office/officeart/2008/layout/HalfCircleOrganizationChart"/>
    <dgm:cxn modelId="{4AFC38DC-643A-1843-B081-05B16E44A01F}" type="presParOf" srcId="{83A07A60-B33C-8244-BBFE-9098F1CE4013}" destId="{E5F98415-4D5C-5940-A581-5C5C3B726B37}" srcOrd="0" destOrd="0" presId="urn:microsoft.com/office/officeart/2008/layout/HalfCircleOrganizationChart"/>
    <dgm:cxn modelId="{4350AC2F-B254-7D4D-A5ED-F6EEA38FF7E1}" type="presParOf" srcId="{83A07A60-B33C-8244-BBFE-9098F1CE4013}" destId="{D6CE21EA-D795-164B-82F4-F19375D4E96A}" srcOrd="1" destOrd="0" presId="urn:microsoft.com/office/officeart/2008/layout/HalfCircleOrganizationChart"/>
    <dgm:cxn modelId="{E11A9ED5-11B9-954B-B21E-187471021176}" type="presParOf" srcId="{83A07A60-B33C-8244-BBFE-9098F1CE4013}" destId="{04C293C6-B2DC-9947-BFAE-CD998F358B79}" srcOrd="2" destOrd="0" presId="urn:microsoft.com/office/officeart/2008/layout/HalfCircleOrganizationChart"/>
    <dgm:cxn modelId="{76704A45-2829-4C45-BE7D-53758A3D82E1}" type="presParOf" srcId="{83A07A60-B33C-8244-BBFE-9098F1CE4013}" destId="{9E25B3FE-3C54-6548-A40C-4DC66F4D2B3B}" srcOrd="3" destOrd="0" presId="urn:microsoft.com/office/officeart/2008/layout/HalfCircleOrganizationChart"/>
    <dgm:cxn modelId="{1836686E-E49C-2A4A-9299-EAB51C45897A}" type="presParOf" srcId="{B384898F-5BB2-9547-8190-FF8441BF853C}" destId="{5C473425-69F0-8E4A-83EA-5BE458192964}" srcOrd="1" destOrd="0" presId="urn:microsoft.com/office/officeart/2008/layout/HalfCircleOrganizationChart"/>
    <dgm:cxn modelId="{FD05515A-75E4-B54A-900E-6C1509D45DDC}" type="presParOf" srcId="{B384898F-5BB2-9547-8190-FF8441BF853C}" destId="{5FBD8975-E51D-8347-8FA4-B6723FE0D61B}" srcOrd="2" destOrd="0" presId="urn:microsoft.com/office/officeart/2008/layout/HalfCircleOrganizationChart"/>
    <dgm:cxn modelId="{EE14096B-8D15-8C44-AB05-B4D4E7F31DD1}" type="presParOf" srcId="{156C46EF-5010-5043-A3AD-E900A8506F70}" destId="{268B9048-378B-6E4A-B8DD-95E1D631D489}" srcOrd="6" destOrd="0" presId="urn:microsoft.com/office/officeart/2008/layout/HalfCircleOrganizationChart"/>
    <dgm:cxn modelId="{39367AAD-3B7A-3C49-8243-CBF2EF4BD478}" type="presParOf" srcId="{156C46EF-5010-5043-A3AD-E900A8506F70}" destId="{91CA2D25-DCFF-504F-986C-ECFA55C1970B}" srcOrd="7" destOrd="0" presId="urn:microsoft.com/office/officeart/2008/layout/HalfCircleOrganizationChart"/>
    <dgm:cxn modelId="{FF43DECA-C6D3-874A-A1CD-51165F6F9CFE}" type="presParOf" srcId="{91CA2D25-DCFF-504F-986C-ECFA55C1970B}" destId="{8B551D20-9F7B-9B42-83BA-678B3DF97D62}" srcOrd="0" destOrd="0" presId="urn:microsoft.com/office/officeart/2008/layout/HalfCircleOrganizationChart"/>
    <dgm:cxn modelId="{AA4B69ED-F900-9345-A092-970DCF13F2A8}" type="presParOf" srcId="{8B551D20-9F7B-9B42-83BA-678B3DF97D62}" destId="{B3224DE7-DE2E-2544-9FD5-050B79A68F08}" srcOrd="0" destOrd="0" presId="urn:microsoft.com/office/officeart/2008/layout/HalfCircleOrganizationChart"/>
    <dgm:cxn modelId="{FCFA4C60-55F6-D040-8577-47592316D43F}" type="presParOf" srcId="{8B551D20-9F7B-9B42-83BA-678B3DF97D62}" destId="{748BCF0D-8BF9-1C42-BCB9-EDF41B2FF290}" srcOrd="1" destOrd="0" presId="urn:microsoft.com/office/officeart/2008/layout/HalfCircleOrganizationChart"/>
    <dgm:cxn modelId="{767FCA62-FCE5-6443-873D-482D4E8C5A27}" type="presParOf" srcId="{8B551D20-9F7B-9B42-83BA-678B3DF97D62}" destId="{78ED0339-8381-7D43-BD30-2B17C9D4227D}" srcOrd="2" destOrd="0" presId="urn:microsoft.com/office/officeart/2008/layout/HalfCircleOrganizationChart"/>
    <dgm:cxn modelId="{5E1D7654-D2DF-3646-97D3-94F8DCD3A6EA}" type="presParOf" srcId="{8B551D20-9F7B-9B42-83BA-678B3DF97D62}" destId="{8497CA2B-FF67-0345-96AC-E3D57431EAA0}" srcOrd="3" destOrd="0" presId="urn:microsoft.com/office/officeart/2008/layout/HalfCircleOrganizationChart"/>
    <dgm:cxn modelId="{12C5B4A7-E6D0-AE4F-91F7-E09BB5F32ABE}" type="presParOf" srcId="{91CA2D25-DCFF-504F-986C-ECFA55C1970B}" destId="{B2EA8510-4830-9A4F-9A7F-D8D04EAC4D35}" srcOrd="1" destOrd="0" presId="urn:microsoft.com/office/officeart/2008/layout/HalfCircleOrganizationChart"/>
    <dgm:cxn modelId="{AF06DF08-4F03-A242-ADF7-46B22105F542}" type="presParOf" srcId="{91CA2D25-DCFF-504F-986C-ECFA55C1970B}" destId="{40429D86-A972-2446-9433-1A202AF129B8}" srcOrd="2" destOrd="0" presId="urn:microsoft.com/office/officeart/2008/layout/HalfCircleOrganizationChart"/>
    <dgm:cxn modelId="{951F4854-153A-0742-9810-050173907C87}" type="presParOf" srcId="{BFB597D0-E984-6646-A771-7218AD3D43EA}" destId="{B11BA3D1-90A4-4A45-BD79-42E8AA0FD204}" srcOrd="2" destOrd="0" presId="urn:microsoft.com/office/officeart/2008/layout/HalfCircleOrganizationChart"/>
    <dgm:cxn modelId="{239EEA82-FEC6-E84B-A458-16D32455E593}" type="presParOf" srcId="{B11BA3D1-90A4-4A45-BD79-42E8AA0FD204}" destId="{19538B43-FC1F-594F-941F-9B3BB74C5A47}" srcOrd="0" destOrd="0" presId="urn:microsoft.com/office/officeart/2008/layout/HalfCircleOrganizationChart"/>
    <dgm:cxn modelId="{2E4D88A2-265D-024B-9D17-02FB5C404667}" type="presParOf" srcId="{B11BA3D1-90A4-4A45-BD79-42E8AA0FD204}" destId="{66682580-321C-9644-9EF8-0CF279D54A34}" srcOrd="1" destOrd="0" presId="urn:microsoft.com/office/officeart/2008/layout/HalfCircleOrganizationChart"/>
    <dgm:cxn modelId="{1C1D115F-142F-7341-BC1A-6D426DBD8A9B}" type="presParOf" srcId="{66682580-321C-9644-9EF8-0CF279D54A34}" destId="{D432225E-9C4A-E843-9F40-7FE57BC4F6A5}" srcOrd="0" destOrd="0" presId="urn:microsoft.com/office/officeart/2008/layout/HalfCircleOrganizationChart"/>
    <dgm:cxn modelId="{06E30BCE-BD80-7949-85EC-6A2AFB22125B}" type="presParOf" srcId="{D432225E-9C4A-E843-9F40-7FE57BC4F6A5}" destId="{879BB336-8A3D-584F-9006-72307209B7D2}" srcOrd="0" destOrd="0" presId="urn:microsoft.com/office/officeart/2008/layout/HalfCircleOrganizationChart"/>
    <dgm:cxn modelId="{9605430B-42C0-A44F-946E-1FDF73CB6508}" type="presParOf" srcId="{D432225E-9C4A-E843-9F40-7FE57BC4F6A5}" destId="{E742AB38-A2CB-5848-9F36-1791AD4AAE67}" srcOrd="1" destOrd="0" presId="urn:microsoft.com/office/officeart/2008/layout/HalfCircleOrganizationChart"/>
    <dgm:cxn modelId="{A6C17C5F-D428-4E45-9799-843D49263F93}" type="presParOf" srcId="{D432225E-9C4A-E843-9F40-7FE57BC4F6A5}" destId="{DE5B9BF8-8EA5-4244-9511-CC12047213CD}" srcOrd="2" destOrd="0" presId="urn:microsoft.com/office/officeart/2008/layout/HalfCircleOrganizationChart"/>
    <dgm:cxn modelId="{7B4B8DD8-4180-CE4F-91B2-6954A9FAC184}" type="presParOf" srcId="{D432225E-9C4A-E843-9F40-7FE57BC4F6A5}" destId="{435FB617-0745-8D43-95FB-9E80B57E6DF9}" srcOrd="3" destOrd="0" presId="urn:microsoft.com/office/officeart/2008/layout/HalfCircleOrganizationChart"/>
    <dgm:cxn modelId="{9A3F32C5-24E8-5648-83C2-577740C7D951}" type="presParOf" srcId="{66682580-321C-9644-9EF8-0CF279D54A34}" destId="{C57018DC-F2B3-4942-B60E-175562ADE303}" srcOrd="1" destOrd="0" presId="urn:microsoft.com/office/officeart/2008/layout/HalfCircleOrganizationChart"/>
    <dgm:cxn modelId="{904FAD92-D7A2-EC4A-A106-A240D0B6D5BC}" type="presParOf" srcId="{66682580-321C-9644-9EF8-0CF279D54A34}" destId="{DFCC336C-538F-7342-8B92-041197AFA08E}" srcOrd="2" destOrd="0" presId="urn:microsoft.com/office/officeart/2008/layout/HalfCircleOrganizationChart"/>
  </dgm:cxnLst>
  <dgm:bg>
    <a:blipFill dpi="0" rotWithShape="1">
      <a:blip xmlns:r="http://schemas.openxmlformats.org/officeDocument/2006/relationships" r:embed="rId1">
        <a:alphaModFix amt="28000"/>
      </a:blip>
      <a:srcRect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38B43-FC1F-594F-941F-9B3BB74C5A47}">
      <dsp:nvSpPr>
        <dsp:cNvPr id="0" name=""/>
        <dsp:cNvSpPr/>
      </dsp:nvSpPr>
      <dsp:spPr>
        <a:xfrm>
          <a:off x="4005493" y="1707201"/>
          <a:ext cx="873781" cy="631649"/>
        </a:xfrm>
        <a:custGeom>
          <a:avLst/>
          <a:gdLst/>
          <a:ahLst/>
          <a:cxnLst/>
          <a:rect l="0" t="0" r="0" b="0"/>
          <a:pathLst>
            <a:path>
              <a:moveTo>
                <a:pt x="873781" y="0"/>
              </a:moveTo>
              <a:lnTo>
                <a:pt x="873781" y="631649"/>
              </a:lnTo>
              <a:lnTo>
                <a:pt x="0" y="631649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B9048-378B-6E4A-B8DD-95E1D631D489}">
      <dsp:nvSpPr>
        <dsp:cNvPr id="0" name=""/>
        <dsp:cNvSpPr/>
      </dsp:nvSpPr>
      <dsp:spPr>
        <a:xfrm>
          <a:off x="4879274" y="1707201"/>
          <a:ext cx="3821478" cy="1937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980"/>
              </a:lnTo>
              <a:lnTo>
                <a:pt x="3821478" y="1715980"/>
              </a:lnTo>
              <a:lnTo>
                <a:pt x="3821478" y="1937057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ECBD8-6073-EB4B-8598-35A191A6E293}">
      <dsp:nvSpPr>
        <dsp:cNvPr id="0" name=""/>
        <dsp:cNvSpPr/>
      </dsp:nvSpPr>
      <dsp:spPr>
        <a:xfrm>
          <a:off x="4879274" y="1707201"/>
          <a:ext cx="1273826" cy="1937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980"/>
              </a:lnTo>
              <a:lnTo>
                <a:pt x="1273826" y="1715980"/>
              </a:lnTo>
              <a:lnTo>
                <a:pt x="1273826" y="1937057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A745D-AA92-2B4B-B77D-6D2C65526B0A}">
      <dsp:nvSpPr>
        <dsp:cNvPr id="0" name=""/>
        <dsp:cNvSpPr/>
      </dsp:nvSpPr>
      <dsp:spPr>
        <a:xfrm>
          <a:off x="3605448" y="1707201"/>
          <a:ext cx="1273826" cy="1937057"/>
        </a:xfrm>
        <a:custGeom>
          <a:avLst/>
          <a:gdLst/>
          <a:ahLst/>
          <a:cxnLst/>
          <a:rect l="0" t="0" r="0" b="0"/>
          <a:pathLst>
            <a:path>
              <a:moveTo>
                <a:pt x="1273826" y="0"/>
              </a:moveTo>
              <a:lnTo>
                <a:pt x="1273826" y="1715980"/>
              </a:lnTo>
              <a:lnTo>
                <a:pt x="0" y="1715980"/>
              </a:lnTo>
              <a:lnTo>
                <a:pt x="0" y="1937057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B088C-834F-6642-AB31-06E19C918B6C}">
      <dsp:nvSpPr>
        <dsp:cNvPr id="0" name=""/>
        <dsp:cNvSpPr/>
      </dsp:nvSpPr>
      <dsp:spPr>
        <a:xfrm>
          <a:off x="1057796" y="1707201"/>
          <a:ext cx="3821478" cy="1937057"/>
        </a:xfrm>
        <a:custGeom>
          <a:avLst/>
          <a:gdLst/>
          <a:ahLst/>
          <a:cxnLst/>
          <a:rect l="0" t="0" r="0" b="0"/>
          <a:pathLst>
            <a:path>
              <a:moveTo>
                <a:pt x="3821478" y="0"/>
              </a:moveTo>
              <a:lnTo>
                <a:pt x="3821478" y="1715980"/>
              </a:lnTo>
              <a:lnTo>
                <a:pt x="0" y="1715980"/>
              </a:lnTo>
              <a:lnTo>
                <a:pt x="0" y="1937057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259AD-59B6-DD48-AAEE-590E1C5408F9}">
      <dsp:nvSpPr>
        <dsp:cNvPr id="0" name=""/>
        <dsp:cNvSpPr/>
      </dsp:nvSpPr>
      <dsp:spPr>
        <a:xfrm>
          <a:off x="4352900" y="654452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B3062-9214-B74B-827A-E1241F7CE09B}">
      <dsp:nvSpPr>
        <dsp:cNvPr id="0" name=""/>
        <dsp:cNvSpPr/>
      </dsp:nvSpPr>
      <dsp:spPr>
        <a:xfrm>
          <a:off x="4352900" y="654452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A4B38-551C-904B-AD8C-4373049FCB5C}">
      <dsp:nvSpPr>
        <dsp:cNvPr id="0" name=""/>
        <dsp:cNvSpPr/>
      </dsp:nvSpPr>
      <dsp:spPr>
        <a:xfrm>
          <a:off x="3826526" y="843947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DANIA FERRARO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Directora Ejecutiva ALA</a:t>
          </a:r>
        </a:p>
      </dsp:txBody>
      <dsp:txXfrm>
        <a:off x="3826526" y="843947"/>
        <a:ext cx="2105497" cy="673759"/>
      </dsp:txXfrm>
    </dsp:sp>
    <dsp:sp modelId="{FEEF9E3B-CD46-B94D-B59C-33F4E1464AB9}">
      <dsp:nvSpPr>
        <dsp:cNvPr id="0" name=""/>
        <dsp:cNvSpPr/>
      </dsp:nvSpPr>
      <dsp:spPr>
        <a:xfrm>
          <a:off x="531422" y="3644259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BCF71-4CD1-A046-8ABC-3DFF4C78E851}">
      <dsp:nvSpPr>
        <dsp:cNvPr id="0" name=""/>
        <dsp:cNvSpPr/>
      </dsp:nvSpPr>
      <dsp:spPr>
        <a:xfrm>
          <a:off x="531422" y="3644259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0DB5D-3BE0-7343-BB2F-9C72E74748FC}">
      <dsp:nvSpPr>
        <dsp:cNvPr id="0" name=""/>
        <dsp:cNvSpPr/>
      </dsp:nvSpPr>
      <dsp:spPr>
        <a:xfrm>
          <a:off x="5047" y="3833754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RODOLFO VALADEZ Responsable México y el Caribe</a:t>
          </a:r>
        </a:p>
      </dsp:txBody>
      <dsp:txXfrm>
        <a:off x="5047" y="3833754"/>
        <a:ext cx="2105497" cy="673759"/>
      </dsp:txXfrm>
    </dsp:sp>
    <dsp:sp modelId="{E9CFE349-56B4-8B46-93C9-D44A958038EF}">
      <dsp:nvSpPr>
        <dsp:cNvPr id="0" name=""/>
        <dsp:cNvSpPr/>
      </dsp:nvSpPr>
      <dsp:spPr>
        <a:xfrm>
          <a:off x="3079074" y="3644259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B8F44-FAEE-DF44-AD7F-17A919A15D84}">
      <dsp:nvSpPr>
        <dsp:cNvPr id="0" name=""/>
        <dsp:cNvSpPr/>
      </dsp:nvSpPr>
      <dsp:spPr>
        <a:xfrm>
          <a:off x="3079074" y="3644259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042B6-549D-9A4C-A482-E5388A9C5AE8}">
      <dsp:nvSpPr>
        <dsp:cNvPr id="0" name=""/>
        <dsp:cNvSpPr/>
      </dsp:nvSpPr>
      <dsp:spPr>
        <a:xfrm>
          <a:off x="2552700" y="3833754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ANABEL HERNANDEZ Responsable Centroamérica continental</a:t>
          </a:r>
        </a:p>
      </dsp:txBody>
      <dsp:txXfrm>
        <a:off x="2552700" y="3833754"/>
        <a:ext cx="2105497" cy="673759"/>
      </dsp:txXfrm>
    </dsp:sp>
    <dsp:sp modelId="{D6CE21EA-D795-164B-82F4-F19375D4E96A}">
      <dsp:nvSpPr>
        <dsp:cNvPr id="0" name=""/>
        <dsp:cNvSpPr/>
      </dsp:nvSpPr>
      <dsp:spPr>
        <a:xfrm>
          <a:off x="5626726" y="3644259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293C6-B2DC-9947-BFAE-CD998F358B79}">
      <dsp:nvSpPr>
        <dsp:cNvPr id="0" name=""/>
        <dsp:cNvSpPr/>
      </dsp:nvSpPr>
      <dsp:spPr>
        <a:xfrm>
          <a:off x="5626726" y="3644259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98415-4D5C-5940-A581-5C5C3B726B37}">
      <dsp:nvSpPr>
        <dsp:cNvPr id="0" name=""/>
        <dsp:cNvSpPr/>
      </dsp:nvSpPr>
      <dsp:spPr>
        <a:xfrm>
          <a:off x="5100352" y="3833754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JADE FERREIRO Responsable Mercosur + Chile</a:t>
          </a:r>
        </a:p>
      </dsp:txBody>
      <dsp:txXfrm>
        <a:off x="5100352" y="3833754"/>
        <a:ext cx="2105497" cy="673759"/>
      </dsp:txXfrm>
    </dsp:sp>
    <dsp:sp modelId="{748BCF0D-8BF9-1C42-BCB9-EDF41B2FF290}">
      <dsp:nvSpPr>
        <dsp:cNvPr id="0" name=""/>
        <dsp:cNvSpPr/>
      </dsp:nvSpPr>
      <dsp:spPr>
        <a:xfrm>
          <a:off x="8174378" y="3644259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D0339-8381-7D43-BD30-2B17C9D4227D}">
      <dsp:nvSpPr>
        <dsp:cNvPr id="0" name=""/>
        <dsp:cNvSpPr/>
      </dsp:nvSpPr>
      <dsp:spPr>
        <a:xfrm>
          <a:off x="8174378" y="3644259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24DE7-DE2E-2544-9FD5-050B79A68F08}">
      <dsp:nvSpPr>
        <dsp:cNvPr id="0" name=""/>
        <dsp:cNvSpPr/>
      </dsp:nvSpPr>
      <dsp:spPr>
        <a:xfrm>
          <a:off x="7648004" y="3833754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DIANA ESPÍN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Responsable de Región Andina</a:t>
          </a:r>
        </a:p>
      </dsp:txBody>
      <dsp:txXfrm>
        <a:off x="7648004" y="3833754"/>
        <a:ext cx="2105497" cy="673759"/>
      </dsp:txXfrm>
    </dsp:sp>
    <dsp:sp modelId="{E742AB38-A2CB-5848-9F36-1791AD4AAE67}">
      <dsp:nvSpPr>
        <dsp:cNvPr id="0" name=""/>
        <dsp:cNvSpPr/>
      </dsp:nvSpPr>
      <dsp:spPr>
        <a:xfrm>
          <a:off x="3079074" y="2149356"/>
          <a:ext cx="1052748" cy="105274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B9BF8-8EA5-4244-9511-CC12047213CD}">
      <dsp:nvSpPr>
        <dsp:cNvPr id="0" name=""/>
        <dsp:cNvSpPr/>
      </dsp:nvSpPr>
      <dsp:spPr>
        <a:xfrm>
          <a:off x="3079074" y="2149356"/>
          <a:ext cx="1052748" cy="105274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BB336-8A3D-584F-9006-72307209B7D2}">
      <dsp:nvSpPr>
        <dsp:cNvPr id="0" name=""/>
        <dsp:cNvSpPr/>
      </dsp:nvSpPr>
      <dsp:spPr>
        <a:xfrm>
          <a:off x="2552700" y="2338850"/>
          <a:ext cx="2105497" cy="67375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>
              <a:latin typeface="Arial" panose="020B0604020202020204" pitchFamily="34" charset="0"/>
              <a:cs typeface="Arial" panose="020B0604020202020204" pitchFamily="34" charset="0"/>
            </a:rPr>
            <a:t>SANDRA WAGES Nutricionista ALA</a:t>
          </a:r>
        </a:p>
      </dsp:txBody>
      <dsp:txXfrm>
        <a:off x="2552700" y="2338850"/>
        <a:ext cx="2105497" cy="673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alphaModFix amt="75522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26B547-58E0-AF85-2EFB-35D7C4F25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381" y="-54244"/>
            <a:ext cx="875582" cy="131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C8E8C7-6DFC-162F-CBB6-CDCD62850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493" y="21386"/>
            <a:ext cx="1593011" cy="796506"/>
          </a:xfrm>
          <a:prstGeom prst="rect">
            <a:avLst/>
          </a:prstGeom>
          <a:gradFill>
            <a:gsLst>
              <a:gs pos="0">
                <a:srgbClr val="FFC000"/>
              </a:gs>
              <a:gs pos="42000">
                <a:schemeClr val="accent4">
                  <a:lumMod val="0"/>
                  <a:lumOff val="10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22368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alphaModFix amt="75522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26B547-58E0-AF85-2EFB-35D7C4F25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381" y="-54244"/>
            <a:ext cx="875582" cy="131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C8E8C7-6DFC-162F-CBB6-CDCD62850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493" y="21386"/>
            <a:ext cx="1593011" cy="796506"/>
          </a:xfrm>
          <a:prstGeom prst="rect">
            <a:avLst/>
          </a:prstGeom>
          <a:gradFill>
            <a:gsLst>
              <a:gs pos="0">
                <a:srgbClr val="FFC000"/>
              </a:gs>
              <a:gs pos="42000">
                <a:schemeClr val="accent4">
                  <a:lumMod val="0"/>
                  <a:lumOff val="10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</a:gradFill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alphaModFix amt="75522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26B547-58E0-AF85-2EFB-35D7C4F25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381" y="-54244"/>
            <a:ext cx="875582" cy="131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C8E8C7-6DFC-162F-CBB6-CDCD62850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493" y="21386"/>
            <a:ext cx="1593011" cy="796506"/>
          </a:xfrm>
          <a:prstGeom prst="rect">
            <a:avLst/>
          </a:prstGeom>
          <a:gradFill>
            <a:gsLst>
              <a:gs pos="0">
                <a:srgbClr val="FFC000"/>
              </a:gs>
              <a:gs pos="42000">
                <a:schemeClr val="accent4">
                  <a:lumMod val="0"/>
                  <a:lumOff val="10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1789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bg>
      <p:bgPr>
        <a:blipFill dpi="0" rotWithShape="1">
          <a:blip r:embed="rId2">
            <a:alphaModFix amt="75522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26B547-58E0-AF85-2EFB-35D7C4F25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381" y="-54244"/>
            <a:ext cx="875582" cy="131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C8E8C7-6DFC-162F-CBB6-CDCD62850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493" y="21386"/>
            <a:ext cx="1593011" cy="796506"/>
          </a:xfrm>
          <a:prstGeom prst="rect">
            <a:avLst/>
          </a:prstGeom>
          <a:gradFill>
            <a:gsLst>
              <a:gs pos="0">
                <a:srgbClr val="FFC000"/>
              </a:gs>
              <a:gs pos="42000">
                <a:schemeClr val="accent4">
                  <a:lumMod val="0"/>
                  <a:lumOff val="10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192181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alphaModFix amt="75522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26B547-58E0-AF85-2EFB-35D7C4F25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381" y="-54244"/>
            <a:ext cx="875582" cy="1313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C8E8C7-6DFC-162F-CBB6-CDCD62850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493" y="21386"/>
            <a:ext cx="1593011" cy="796506"/>
          </a:xfrm>
          <a:prstGeom prst="rect">
            <a:avLst/>
          </a:prstGeom>
          <a:gradFill>
            <a:gsLst>
              <a:gs pos="0">
                <a:srgbClr val="FFC000"/>
              </a:gs>
              <a:gs pos="42000">
                <a:schemeClr val="accent4">
                  <a:lumMod val="0"/>
                  <a:lumOff val="10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371380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emf"/><Relationship Id="rId4" Type="http://schemas.openxmlformats.org/officeDocument/2006/relationships/image" Target="../media/image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7CEDDCA-D870-FBBE-161C-CB536ADAA88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76400" y="2207419"/>
            <a:ext cx="9144000" cy="2404834"/>
          </a:xfrm>
          <a:blipFill dpi="0" rotWithShape="1">
            <a:blip r:embed="rId3">
              <a:alphaModFix amt="7990"/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sz="5600" b="1" dirty="0"/>
              <a:t>INFORME PRODUCTIVO SECTOR OVOAVÍCOLA LATAM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39C621-C4DE-FF94-0B65-9064FB7C4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53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02F0F-DF31-A407-9E28-697FD7118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CBB542E-2F2C-534A-A82D-7C057BA945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073795"/>
              </p:ext>
            </p:extLst>
          </p:nvPr>
        </p:nvGraphicFramePr>
        <p:xfrm>
          <a:off x="0" y="1233646"/>
          <a:ext cx="12192000" cy="562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ubtítulo 2">
            <a:extLst>
              <a:ext uri="{FF2B5EF4-FFF2-40B4-BE49-F238E27FC236}">
                <a16:creationId xmlns:a16="http://schemas.microsoft.com/office/drawing/2014/main" id="{B9AEC9FE-F3E7-4D16-2FD1-FF83E1E5C707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AVES EN POSTURA POR HABITANTE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87E0E9-7938-AE31-07D8-A7DFAD5B8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086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E88E4-22A0-9B30-FC59-0B9332C8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B999012B-6F6A-5BCF-B8E5-D34F645E0F3F}"/>
              </a:ext>
            </a:extLst>
          </p:cNvPr>
          <p:cNvSpPr txBox="1">
            <a:spLocks/>
          </p:cNvSpPr>
          <p:nvPr/>
        </p:nvSpPr>
        <p:spPr>
          <a:xfrm>
            <a:off x="1706880" y="2827791"/>
            <a:ext cx="9144000" cy="1202417"/>
          </a:xfrm>
          <a:prstGeom prst="rect">
            <a:avLst/>
          </a:prstGeom>
          <a:blipFill dpi="0" rotWithShape="1">
            <a:blip r:embed="rId3">
              <a:alphaModFix amt="11102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/>
              <a:t>TIPOS DE AVES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AR" sz="56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53D4F4-5AF0-A258-F8B4-8C369989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559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1C79F-EF01-1994-7830-1ECD37973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58DBDEE4-B73C-CBCA-725C-E5B2F739962A}"/>
              </a:ext>
            </a:extLst>
          </p:cNvPr>
          <p:cNvSpPr txBox="1">
            <a:spLocks/>
          </p:cNvSpPr>
          <p:nvPr/>
        </p:nvSpPr>
        <p:spPr>
          <a:xfrm>
            <a:off x="4154214" y="259748"/>
            <a:ext cx="3883572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TIPOS DE AVES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68C2FBB-6B72-04D7-3D6A-E8FA2741A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024579"/>
              </p:ext>
            </p:extLst>
          </p:nvPr>
        </p:nvGraphicFramePr>
        <p:xfrm>
          <a:off x="0" y="1056288"/>
          <a:ext cx="12192000" cy="5801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8614E11-4492-AC67-5C30-DDF0193D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41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329E5-A65D-7354-28E4-E196E9B6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B7C8C4DB-4DF4-DF87-8193-CE61724C5CFC}"/>
              </a:ext>
            </a:extLst>
          </p:cNvPr>
          <p:cNvSpPr txBox="1">
            <a:spLocks/>
          </p:cNvSpPr>
          <p:nvPr/>
        </p:nvSpPr>
        <p:spPr>
          <a:xfrm>
            <a:off x="4154214" y="259748"/>
            <a:ext cx="3883572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TIPOS DE AVES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D6B3B31-1BA8-71FC-4588-48E70E14C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964463"/>
              </p:ext>
            </p:extLst>
          </p:nvPr>
        </p:nvGraphicFramePr>
        <p:xfrm>
          <a:off x="0" y="1288472"/>
          <a:ext cx="12192000" cy="556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833DADF-8F20-8EDE-6718-D3EC549D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975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8F942-0FEA-6C9D-F427-952469774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4E225DA-73F0-152E-6524-C3565A3E99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528269"/>
              </p:ext>
            </p:extLst>
          </p:nvPr>
        </p:nvGraphicFramePr>
        <p:xfrm>
          <a:off x="157655" y="1135117"/>
          <a:ext cx="11887200" cy="5463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6C051355-E49B-E624-65A2-1F9CE74E401E}"/>
              </a:ext>
            </a:extLst>
          </p:cNvPr>
          <p:cNvSpPr txBox="1">
            <a:spLocks/>
          </p:cNvSpPr>
          <p:nvPr/>
        </p:nvSpPr>
        <p:spPr>
          <a:xfrm>
            <a:off x="4154214" y="259748"/>
            <a:ext cx="3883572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TIPOS DE AVES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7CCBC6-7BE7-82B3-0F67-00425C62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88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61389-D64A-7E0F-B02B-EF245D23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B79C3111-C7FC-40A1-435E-8F816EDFD8F2}"/>
              </a:ext>
            </a:extLst>
          </p:cNvPr>
          <p:cNvSpPr txBox="1">
            <a:spLocks/>
          </p:cNvSpPr>
          <p:nvPr/>
        </p:nvSpPr>
        <p:spPr>
          <a:xfrm>
            <a:off x="2991507" y="138039"/>
            <a:ext cx="6208986" cy="1276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RATIO AVES BALCAS VS AVES COLOR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FFA1067-354F-7C59-DF8E-271D45B7D4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118152"/>
              </p:ext>
            </p:extLst>
          </p:nvPr>
        </p:nvGraphicFramePr>
        <p:xfrm>
          <a:off x="2101133" y="1545021"/>
          <a:ext cx="8067626" cy="5312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1704C7C-1BF2-846E-D12E-D6C23B807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94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category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1A901-6575-7D96-2781-FF5D5EC3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3CC25557-E864-8C93-3A89-B2EE8F424CF5}"/>
              </a:ext>
            </a:extLst>
          </p:cNvPr>
          <p:cNvSpPr txBox="1">
            <a:spLocks/>
          </p:cNvSpPr>
          <p:nvPr/>
        </p:nvSpPr>
        <p:spPr>
          <a:xfrm>
            <a:off x="1862352" y="2636874"/>
            <a:ext cx="9191728" cy="1244246"/>
          </a:xfrm>
          <a:prstGeom prst="rect">
            <a:avLst/>
          </a:prstGeom>
          <a:blipFill dpi="0" rotWithShape="1">
            <a:blip r:embed="rId3">
              <a:alphaModFix amt="25658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rgbClr val="0F0C31"/>
                </a:solidFill>
              </a:rPr>
              <a:t>EVOLUCIÓN PARQUE PRODUCTIVO POR TIPO DE AVES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398CAF-8ADC-D031-2456-D3560CAC2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503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E9EF-6563-A5CE-2C50-2446B5EC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9F24F55-2C24-B099-704D-FE3C9B5F3D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547187"/>
              </p:ext>
            </p:extLst>
          </p:nvPr>
        </p:nvGraphicFramePr>
        <p:xfrm>
          <a:off x="0" y="914400"/>
          <a:ext cx="119888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1C6F5259-0AC8-5DDB-FB7C-C553BB41C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08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807CD-9754-A0C1-BECB-335D1DFD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BA07FADE-D695-87EB-A75C-E5F6BA6825CC}"/>
              </a:ext>
            </a:extLst>
          </p:cNvPr>
          <p:cNvSpPr txBox="1">
            <a:spLocks/>
          </p:cNvSpPr>
          <p:nvPr/>
        </p:nvSpPr>
        <p:spPr>
          <a:xfrm>
            <a:off x="1801392" y="2311755"/>
            <a:ext cx="9144000" cy="792126"/>
          </a:xfrm>
          <a:prstGeom prst="rect">
            <a:avLst/>
          </a:prstGeom>
          <a:blipFill dpi="0" rotWithShape="1">
            <a:blip r:embed="rId3">
              <a:alphaModFix amt="60008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rgbClr val="0F0C31"/>
                </a:solidFill>
              </a:rPr>
              <a:t>PRODUCCIÓN DE HUEVOS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28D6FE-BCCD-B9A0-9831-A336B021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50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1120E-6345-40A5-7E97-06803B0AE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BB709F3-2066-3DAD-850A-81C57A094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547531"/>
              </p:ext>
            </p:extLst>
          </p:nvPr>
        </p:nvGraphicFramePr>
        <p:xfrm>
          <a:off x="2123440" y="162560"/>
          <a:ext cx="7934960" cy="6440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480">
                  <a:extLst>
                    <a:ext uri="{9D8B030D-6E8A-4147-A177-3AD203B41FA5}">
                      <a16:colId xmlns:a16="http://schemas.microsoft.com/office/drawing/2014/main" val="827090376"/>
                    </a:ext>
                  </a:extLst>
                </a:gridCol>
                <a:gridCol w="3967480">
                  <a:extLst>
                    <a:ext uri="{9D8B030D-6E8A-4147-A177-3AD203B41FA5}">
                      <a16:colId xmlns:a16="http://schemas.microsoft.com/office/drawing/2014/main" val="1001727624"/>
                    </a:ext>
                  </a:extLst>
                </a:gridCol>
              </a:tblGrid>
              <a:tr h="47937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PRODUCCION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53639195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BELICE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66.400.000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3888867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1.050.000.000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93180082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942.000.000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60268873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1.656.000.000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34704293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1.787.000.000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40694278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1.342.000.000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63346344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697.300.000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6919022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2.102.000.000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484210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4.481.000.000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79849804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365.000.000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72698232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3.080.000.000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77259208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5.233.000.000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85354030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3.546.000.000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31503735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4.904.000.000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440170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4.553.000.000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30969211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8.188.000.000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3936532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19.000.000.000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2478312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19.403.000.000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23602919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52.000.000.000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99540341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61.356.500.000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1750666"/>
                  </a:ext>
                </a:extLst>
              </a:tr>
              <a:tr h="2810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195.752.200.000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76355441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6EDFDD4-6040-A285-C3ED-29C14284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33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741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B1261-766F-8FEA-954A-5C95AED0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41CE8093-7EE5-08F5-FDC2-5519A9C95269}"/>
              </a:ext>
            </a:extLst>
          </p:cNvPr>
          <p:cNvSpPr txBox="1">
            <a:spLocks/>
          </p:cNvSpPr>
          <p:nvPr/>
        </p:nvSpPr>
        <p:spPr>
          <a:xfrm>
            <a:off x="1752600" y="2226583"/>
            <a:ext cx="9144000" cy="2404834"/>
          </a:xfrm>
          <a:prstGeom prst="rect">
            <a:avLst/>
          </a:prstGeom>
          <a:blipFill dpi="0" rotWithShape="1">
            <a:blip r:embed="rId3">
              <a:alphaModFix amt="7241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/>
              <a:t>POBLACIÓN VS AVES EN POSTURA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ADDB7C-97FB-AA01-5CD2-02C66575A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55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DCECD-2084-CA3A-13F4-99142D731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Gráfico 3">
                <a:extLst>
                  <a:ext uri="{FF2B5EF4-FFF2-40B4-BE49-F238E27FC236}">
                    <a16:creationId xmlns:a16="http://schemas.microsoft.com/office/drawing/2014/main" id="{DFC333BB-F37A-9F73-C3F4-3EA6D8A034B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05154466"/>
                  </p:ext>
                </p:extLst>
              </p:nvPr>
            </p:nvGraphicFramePr>
            <p:xfrm>
              <a:off x="264160" y="1158241"/>
              <a:ext cx="11927840" cy="534415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DFC333BB-F37A-9F73-C3F4-3EA6D8A034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160" y="1158241"/>
                <a:ext cx="11927840" cy="5344159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4C6FD7D4-734B-2C51-3E8A-3F8E1987F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661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69892-EBA0-6740-67B6-4A83643A6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0C03DD11-0AC4-03D7-6296-AA98D4C8A16F}"/>
              </a:ext>
            </a:extLst>
          </p:cNvPr>
          <p:cNvSpPr txBox="1">
            <a:spLocks/>
          </p:cNvSpPr>
          <p:nvPr/>
        </p:nvSpPr>
        <p:spPr>
          <a:xfrm>
            <a:off x="1821712" y="2636875"/>
            <a:ext cx="9144000" cy="792126"/>
          </a:xfrm>
          <a:prstGeom prst="rect">
            <a:avLst/>
          </a:prstGeom>
          <a:blipFill dpi="0" rotWithShape="1">
            <a:blip r:embed="rId3">
              <a:alphaModFix amt="21908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rgbClr val="0F0C31"/>
                </a:solidFill>
              </a:rPr>
              <a:t>SISTEMAS PRODUCTIVOS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E1BF6D-4E87-5BE0-0A10-744D60E06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671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9994-E040-C6F0-DE04-09C83E2CF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2D4AA9D-D304-AF52-6E10-C370345E66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324339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44EA2DD3-0E16-4C39-14FC-47C5584F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79"/>
            <a:ext cx="1131127" cy="12552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095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80BC9-9AAA-5A02-AC33-8CD992020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9FE263C-F4FD-3221-7DAB-4925946D8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45198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F6AF78B-1B00-3702-9447-55BD890C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73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C5CBB-E139-F042-5F3E-339088B2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EFF20F6-1615-2845-1FB5-5D3A7634B9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093035"/>
              </p:ext>
            </p:extLst>
          </p:nvPr>
        </p:nvGraphicFramePr>
        <p:xfrm>
          <a:off x="79267" y="0"/>
          <a:ext cx="1211273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FC8D4AC-7C91-8D93-E80C-CBBB1ADF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240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E7F89-197D-934F-910C-0C7D418AE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4F885F4-D7CE-30A7-CA1F-580902346B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143419"/>
              </p:ext>
            </p:extLst>
          </p:nvPr>
        </p:nvGraphicFramePr>
        <p:xfrm>
          <a:off x="1658007" y="1199517"/>
          <a:ext cx="8875986" cy="551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89E6F024-22A6-363C-EDDE-F632195EF914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SISTEMAS PRODUCTIVOS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866EFE-E3BD-A3E6-4B8D-D3208096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76108-2E92-1E4A-F6BE-9D275621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6F2F93EB-8311-9326-5DA9-5B58521C685E}"/>
              </a:ext>
            </a:extLst>
          </p:cNvPr>
          <p:cNvSpPr txBox="1">
            <a:spLocks/>
          </p:cNvSpPr>
          <p:nvPr/>
        </p:nvSpPr>
        <p:spPr>
          <a:xfrm>
            <a:off x="2239205" y="2553631"/>
            <a:ext cx="7713589" cy="875369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rgbClr val="0F0C31"/>
                </a:solidFill>
              </a:rPr>
              <a:t>CONSUMO PER CAPITA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FE00F-3416-B9A8-4030-25E74C33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90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C305C-E9A4-6336-250F-26590EB5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748D4B21-58EE-572D-FBEA-DA812C3447BD}"/>
              </a:ext>
            </a:extLst>
          </p:cNvPr>
          <p:cNvSpPr txBox="1">
            <a:spLocks/>
          </p:cNvSpPr>
          <p:nvPr/>
        </p:nvSpPr>
        <p:spPr>
          <a:xfrm>
            <a:off x="3299851" y="153423"/>
            <a:ext cx="5592298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CFB148A-A97F-3B31-91CD-1D237CFA5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185964"/>
              </p:ext>
            </p:extLst>
          </p:nvPr>
        </p:nvGraphicFramePr>
        <p:xfrm>
          <a:off x="162560" y="853440"/>
          <a:ext cx="11887200" cy="600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279E7A6-43A8-D028-2B7B-013DFAF3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853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B311D5-F2EA-CDCE-D5B6-4AED62A99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35944C98-F245-AF1B-7378-59FE5FE9B42A}"/>
              </a:ext>
            </a:extLst>
          </p:cNvPr>
          <p:cNvSpPr txBox="1">
            <a:spLocks/>
          </p:cNvSpPr>
          <p:nvPr/>
        </p:nvSpPr>
        <p:spPr>
          <a:xfrm>
            <a:off x="3299851" y="153423"/>
            <a:ext cx="5592298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9AEDFD5-0D2A-A27F-5B99-40A3B61DB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322849"/>
              </p:ext>
            </p:extLst>
          </p:nvPr>
        </p:nvGraphicFramePr>
        <p:xfrm>
          <a:off x="0" y="829341"/>
          <a:ext cx="12192000" cy="602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A1444C9-FBDC-A689-6F0E-1017E5CFB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1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4008C-5763-166F-5622-0C1003F4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D90FFEAA-2B6F-6EFF-F757-3E4CC51387D0}"/>
              </a:ext>
            </a:extLst>
          </p:cNvPr>
          <p:cNvSpPr txBox="1">
            <a:spLocks/>
          </p:cNvSpPr>
          <p:nvPr/>
        </p:nvSpPr>
        <p:spPr>
          <a:xfrm>
            <a:off x="3299851" y="153423"/>
            <a:ext cx="5592298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EA35DA5-AD02-283F-D309-534F37186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722750"/>
              </p:ext>
            </p:extLst>
          </p:nvPr>
        </p:nvGraphicFramePr>
        <p:xfrm>
          <a:off x="0" y="1028792"/>
          <a:ext cx="12192000" cy="5829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9764928-D765-151B-2893-D40755A9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74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C4BC4-6B9D-7C23-1785-74CE3FB8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24567029-618A-2204-D87B-D3018E24FC5D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POBLACIÓN VS AVES EN POSTURA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95F444-F9E5-2A84-3A36-E2848E84A3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121034"/>
              </p:ext>
            </p:extLst>
          </p:nvPr>
        </p:nvGraphicFramePr>
        <p:xfrm>
          <a:off x="0" y="1190846"/>
          <a:ext cx="12192000" cy="562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50A8E17-C30F-7E30-5061-D4B0BBC7B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673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5BD66-3644-229D-AAA0-70A498FC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BC575520-E160-D346-6C23-C266806D836D}"/>
              </a:ext>
            </a:extLst>
          </p:cNvPr>
          <p:cNvSpPr txBox="1">
            <a:spLocks/>
          </p:cNvSpPr>
          <p:nvPr/>
        </p:nvSpPr>
        <p:spPr>
          <a:xfrm>
            <a:off x="3299851" y="153423"/>
            <a:ext cx="5592298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0DBE26E-C295-CDC8-BEDC-664F1E0C42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413756"/>
              </p:ext>
            </p:extLst>
          </p:nvPr>
        </p:nvGraphicFramePr>
        <p:xfrm>
          <a:off x="0" y="1028792"/>
          <a:ext cx="12192000" cy="5829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B21DB72-B8AD-E648-92C5-48F927C85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27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DDF8F-56CA-7C71-7541-C03C17E51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5CAF27E2-A7BB-EA6E-2212-DB3017817A9B}"/>
              </a:ext>
            </a:extLst>
          </p:cNvPr>
          <p:cNvSpPr txBox="1">
            <a:spLocks/>
          </p:cNvSpPr>
          <p:nvPr/>
        </p:nvSpPr>
        <p:spPr>
          <a:xfrm>
            <a:off x="2809520" y="2553631"/>
            <a:ext cx="5592298" cy="184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EVOLUCIÓN PROMEDIO LATAM 2021-2025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F38C6D-7F90-07C0-B5D8-D7B3C896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41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77274-6A4D-4B38-4BD4-A388199C4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B4600E4-EA9D-1437-B22E-2E45F0044D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711132"/>
              </p:ext>
            </p:extLst>
          </p:nvPr>
        </p:nvGraphicFramePr>
        <p:xfrm>
          <a:off x="1090448" y="1028792"/>
          <a:ext cx="10011104" cy="559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ubtítulo 2">
            <a:extLst>
              <a:ext uri="{FF2B5EF4-FFF2-40B4-BE49-F238E27FC236}">
                <a16:creationId xmlns:a16="http://schemas.microsoft.com/office/drawing/2014/main" id="{5FF809A1-FCD4-0584-1295-87B179C7779C}"/>
              </a:ext>
            </a:extLst>
          </p:cNvPr>
          <p:cNvSpPr txBox="1">
            <a:spLocks/>
          </p:cNvSpPr>
          <p:nvPr/>
        </p:nvSpPr>
        <p:spPr>
          <a:xfrm>
            <a:off x="3299851" y="153423"/>
            <a:ext cx="5592298" cy="875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PER CAPITA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5DA6E0B-2F81-02EB-6541-1E2CB2FC7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36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E954E-07B0-7B5A-D251-DF53DEFA7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22E55E2-4C0F-71E2-FD87-3000940EA6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1773238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5400" b="1" dirty="0"/>
              <a:t>MANEJO DE LAS PARVADAS PRODUCTIVAS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E4BB8D-D743-FBFE-9302-BC563AA17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40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CDDD6-EE12-7B09-4FCF-79C5D283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72EAEC77-DD9C-DB42-1D2E-D8409C903DE5}"/>
              </a:ext>
            </a:extLst>
          </p:cNvPr>
          <p:cNvSpPr txBox="1">
            <a:spLocks/>
          </p:cNvSpPr>
          <p:nvPr/>
        </p:nvSpPr>
        <p:spPr>
          <a:xfrm>
            <a:off x="1524000" y="12192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chemeClr val="bg1"/>
                </a:solidFill>
              </a:rPr>
              <a:t>MANEJO DE LAS PARVADAS PRODUCTIVAS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894EBA5-ED7D-9A3B-FCAD-DB523BB8D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586077"/>
              </p:ext>
            </p:extLst>
          </p:nvPr>
        </p:nvGraphicFramePr>
        <p:xfrm>
          <a:off x="2032000" y="1605280"/>
          <a:ext cx="8879840" cy="513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968">
                  <a:extLst>
                    <a:ext uri="{9D8B030D-6E8A-4147-A177-3AD203B41FA5}">
                      <a16:colId xmlns:a16="http://schemas.microsoft.com/office/drawing/2014/main" val="2237929997"/>
                    </a:ext>
                  </a:extLst>
                </a:gridCol>
                <a:gridCol w="1775968">
                  <a:extLst>
                    <a:ext uri="{9D8B030D-6E8A-4147-A177-3AD203B41FA5}">
                      <a16:colId xmlns:a16="http://schemas.microsoft.com/office/drawing/2014/main" val="3137309186"/>
                    </a:ext>
                  </a:extLst>
                </a:gridCol>
                <a:gridCol w="1775968">
                  <a:extLst>
                    <a:ext uri="{9D8B030D-6E8A-4147-A177-3AD203B41FA5}">
                      <a16:colId xmlns:a16="http://schemas.microsoft.com/office/drawing/2014/main" val="2428714185"/>
                    </a:ext>
                  </a:extLst>
                </a:gridCol>
                <a:gridCol w="1775968">
                  <a:extLst>
                    <a:ext uri="{9D8B030D-6E8A-4147-A177-3AD203B41FA5}">
                      <a16:colId xmlns:a16="http://schemas.microsoft.com/office/drawing/2014/main" val="3326649002"/>
                    </a:ext>
                  </a:extLst>
                </a:gridCol>
                <a:gridCol w="1775968">
                  <a:extLst>
                    <a:ext uri="{9D8B030D-6E8A-4147-A177-3AD203B41FA5}">
                      <a16:colId xmlns:a16="http://schemas.microsoft.com/office/drawing/2014/main" val="398510095"/>
                    </a:ext>
                  </a:extLst>
                </a:gridCol>
              </a:tblGrid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HABITANTES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AVES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PRODUCCIÓN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DE POSTURA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11171519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BELICE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422.924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327.000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66.400.000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55,63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80990666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3.388.000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3.800.000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1.050.000.000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75,70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3299585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4.600.000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4.010.000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942.000.000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64,36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36805178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5.250.000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6.042.000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1.656.000.000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75,09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57713699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6.030.000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5.968.000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1.787.000.000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82,04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21182847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6.375.000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1.342.000.000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73,53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93671276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6.946.000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2.900.000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697.300.000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65,88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43536809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9.500.000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9.500.000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2.102.000.000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60,62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500197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11.570.000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16.127.000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4.481.000.000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76,13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4924584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11.800.000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1.540.000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365.000.000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64,94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27283037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12.750.000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12.240.000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3.080.000.000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68,94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89517730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18.080.000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17.442.000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5.233.000.000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82,20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08992463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18.100.000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12.900.000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3.546.000.000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75,31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62795741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19.850.000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4.904.000.000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74,64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95593567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28.500.000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21.577.000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4.553.000.000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57,81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56188432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34.350.000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28.452.000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8.188.000.000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78,84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80926620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47.130.000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62.700.000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19.000.000.000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83,02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0633102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53.060.000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71.243.000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19.403.000.000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74,62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39695847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132.000.000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175.292.000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52.000.000.000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81,27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56169710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213.400.000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205.000.000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61.356.500.000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82,00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14892038"/>
                  </a:ext>
                </a:extLst>
              </a:tr>
              <a:tr h="2332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643.101.924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680.060.000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195.752.200.000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76,45</a:t>
                      </a:r>
                    </a:p>
                  </a:txBody>
                  <a:tcPr marL="9525" marR="9525" marT="9525" marB="0" anchor="b">
                    <a:blipFill>
                      <a:blip r:embed="rId3">
                        <a:alphaModFix amt="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7994196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1CB45A1E-3D6D-E8EC-D05F-F40DFF87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15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D4D8F-46D7-366B-AA17-6F3953DF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C8793E9B-E49A-FEBD-8395-B80178DA6EF7}"/>
              </a:ext>
            </a:extLst>
          </p:cNvPr>
          <p:cNvSpPr txBox="1">
            <a:spLocks/>
          </p:cNvSpPr>
          <p:nvPr/>
        </p:nvSpPr>
        <p:spPr>
          <a:xfrm>
            <a:off x="1300480" y="467360"/>
            <a:ext cx="9144000" cy="975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400" b="1" dirty="0">
                <a:solidFill>
                  <a:schemeClr val="bg1"/>
                </a:solidFill>
              </a:rPr>
              <a:t>MANEJO DE LAS PARVADAS PRODUCTIVAS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14AB599-C564-608B-34C2-0A619E0EA7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980281"/>
              </p:ext>
            </p:extLst>
          </p:nvPr>
        </p:nvGraphicFramePr>
        <p:xfrm>
          <a:off x="203201" y="1178560"/>
          <a:ext cx="11521440" cy="55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457DCA0D-05D2-8735-DBF7-2B3F0EACC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836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D290C-5C6E-4860-99DB-EF24A287F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6A1031D2-4BD8-9C43-DA09-0B535242F128}"/>
              </a:ext>
            </a:extLst>
          </p:cNvPr>
          <p:cNvSpPr txBox="1">
            <a:spLocks/>
          </p:cNvSpPr>
          <p:nvPr/>
        </p:nvSpPr>
        <p:spPr>
          <a:xfrm>
            <a:off x="1524000" y="2601119"/>
            <a:ext cx="9144000" cy="1655762"/>
          </a:xfrm>
          <a:prstGeom prst="rect">
            <a:avLst/>
          </a:prstGeom>
          <a:blipFill dpi="0" rotWithShape="1">
            <a:blip r:embed="rId3">
              <a:alphaModFix amt="23651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/>
              <a:t>POTENCIAL DE CRECIMIENTO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FC1BF2-F7D9-91A2-10E7-DED7B2C64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24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943E-6A73-834C-AA89-2227CE5CD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985E47A-A07A-028E-4CC1-77231DACAAE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8800" y="432118"/>
            <a:ext cx="7924800" cy="705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/>
              <a:t>POTENCIAL DE CRECIMIENTO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24E8141-367D-4D3D-0A25-2EC1E1FBA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3909"/>
              </p:ext>
            </p:extLst>
          </p:nvPr>
        </p:nvGraphicFramePr>
        <p:xfrm>
          <a:off x="1239520" y="1293389"/>
          <a:ext cx="9712960" cy="513249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42592">
                  <a:extLst>
                    <a:ext uri="{9D8B030D-6E8A-4147-A177-3AD203B41FA5}">
                      <a16:colId xmlns:a16="http://schemas.microsoft.com/office/drawing/2014/main" val="919414290"/>
                    </a:ext>
                  </a:extLst>
                </a:gridCol>
                <a:gridCol w="1942592">
                  <a:extLst>
                    <a:ext uri="{9D8B030D-6E8A-4147-A177-3AD203B41FA5}">
                      <a16:colId xmlns:a16="http://schemas.microsoft.com/office/drawing/2014/main" val="1809637709"/>
                    </a:ext>
                  </a:extLst>
                </a:gridCol>
                <a:gridCol w="1942592">
                  <a:extLst>
                    <a:ext uri="{9D8B030D-6E8A-4147-A177-3AD203B41FA5}">
                      <a16:colId xmlns:a16="http://schemas.microsoft.com/office/drawing/2014/main" val="3650636071"/>
                    </a:ext>
                  </a:extLst>
                </a:gridCol>
                <a:gridCol w="1942592">
                  <a:extLst>
                    <a:ext uri="{9D8B030D-6E8A-4147-A177-3AD203B41FA5}">
                      <a16:colId xmlns:a16="http://schemas.microsoft.com/office/drawing/2014/main" val="1327800595"/>
                    </a:ext>
                  </a:extLst>
                </a:gridCol>
                <a:gridCol w="1942592">
                  <a:extLst>
                    <a:ext uri="{9D8B030D-6E8A-4147-A177-3AD203B41FA5}">
                      <a16:colId xmlns:a16="http://schemas.microsoft.com/office/drawing/2014/main" val="4017173811"/>
                    </a:ext>
                  </a:extLst>
                </a:gridCol>
              </a:tblGrid>
              <a:tr h="9082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PAÍS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PRODUCCIÓN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% POSTURA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POTENCIAL DE CRECIMIENTO EN PUNTOS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HUEVOS  QUE PUEDE CRECER CON MISMA PARVADA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8202457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CUBA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64,93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1353849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NICARAGUA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65,88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3727920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BELICE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55,63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7563880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VENEZUELA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160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56,63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7165588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PANAMA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205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64,36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39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5520806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HONDURAS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215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60,62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0621566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BOLIVIA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242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68,94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s-A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27709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2080E91-875A-F5F5-D6EE-E86E0F66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79" y="-29980"/>
            <a:ext cx="1192486" cy="13233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72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3F281-81F9-861F-8B2A-BBF75D091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83529FCE-22FF-CD47-9780-9267F1FBF6BC}"/>
              </a:ext>
            </a:extLst>
          </p:cNvPr>
          <p:cNvSpPr txBox="1">
            <a:spLocks/>
          </p:cNvSpPr>
          <p:nvPr/>
        </p:nvSpPr>
        <p:spPr>
          <a:xfrm>
            <a:off x="1828800" y="432118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/>
              <a:t>POTENCIAL DE CRECIMIENTO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BDA9E39-398C-C50C-AFAE-966E5D1B4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623216"/>
              </p:ext>
            </p:extLst>
          </p:nvPr>
        </p:nvGraphicFramePr>
        <p:xfrm>
          <a:off x="451921" y="1388932"/>
          <a:ext cx="11171119" cy="529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A87D4B7-AE8A-BB02-AA71-F1F1221A4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84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998AD-D3D5-5A0B-181C-52E8E292A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6AB512C1-920A-E0E2-26F5-AC58E3130542}"/>
              </a:ext>
            </a:extLst>
          </p:cNvPr>
          <p:cNvSpPr txBox="1">
            <a:spLocks/>
          </p:cNvSpPr>
          <p:nvPr/>
        </p:nvSpPr>
        <p:spPr>
          <a:xfrm>
            <a:off x="1869440" y="155614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ANÁLISIS ECONÓMICO POBLACIONAL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INGRESO PER CAPITA-AÑO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7509C68-8D1C-D8E1-0394-9E93DB361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69049"/>
              </p:ext>
            </p:extLst>
          </p:nvPr>
        </p:nvGraphicFramePr>
        <p:xfrm>
          <a:off x="2595179" y="1320800"/>
          <a:ext cx="7001642" cy="5381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821">
                  <a:extLst>
                    <a:ext uri="{9D8B030D-6E8A-4147-A177-3AD203B41FA5}">
                      <a16:colId xmlns:a16="http://schemas.microsoft.com/office/drawing/2014/main" val="1843756674"/>
                    </a:ext>
                  </a:extLst>
                </a:gridCol>
                <a:gridCol w="3500821">
                  <a:extLst>
                    <a:ext uri="{9D8B030D-6E8A-4147-A177-3AD203B41FA5}">
                      <a16:colId xmlns:a16="http://schemas.microsoft.com/office/drawing/2014/main" val="2104033183"/>
                    </a:ext>
                  </a:extLst>
                </a:gridCol>
              </a:tblGrid>
              <a:tr h="256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 PER CAPITA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97772877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BELICE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517,17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19431584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892,16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71277595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827,92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80456127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1044,94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90620788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514,09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28767535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396,36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44552127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285,37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41998599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527,98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30493948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399,52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82784084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10999063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406,24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73100693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545,66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79985150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490,98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57806265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691,37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3693230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190,23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90266127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559,77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49011896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583,35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45425124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386,15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72529690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650,43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7521011"/>
                  </a:ext>
                </a:extLst>
              </a:tr>
              <a:tr h="2562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409,67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6132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5024772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0B42F8D-5348-5DC7-5079-3838302D1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7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27060-AEFB-194C-0CA6-E3C5D00D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205A084A-8CFC-F891-341E-C28164681E10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POBLACIÓN VS AVES EN POSTURA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DAA89CC-70BB-529A-63B5-D9F40D8A7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853321"/>
              </p:ext>
            </p:extLst>
          </p:nvPr>
        </p:nvGraphicFramePr>
        <p:xfrm>
          <a:off x="0" y="1322982"/>
          <a:ext cx="12192000" cy="5535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586238D-EAD0-CD3B-8D34-8034FE12F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08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66C4E3-37A9-DFC4-9D80-75B63DC23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C5EBFB42-4ED6-76CA-66F9-CE0C320EA94D}"/>
              </a:ext>
            </a:extLst>
          </p:cNvPr>
          <p:cNvSpPr txBox="1">
            <a:spLocks/>
          </p:cNvSpPr>
          <p:nvPr/>
        </p:nvSpPr>
        <p:spPr>
          <a:xfrm>
            <a:off x="1930400" y="208598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ANÁLISIS ECONÓMICO POBLACIONAL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PRECIO PAGADO POR DOCENA PROMEDIO AÑO 2025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988ED8-2FD8-FF86-68E3-6D0E1CEE1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750081"/>
              </p:ext>
            </p:extLst>
          </p:nvPr>
        </p:nvGraphicFramePr>
        <p:xfrm>
          <a:off x="0" y="1137617"/>
          <a:ext cx="12192000" cy="5720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2E57355-5FD2-F39B-F8D1-52081211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65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C47EA-716F-FC30-A8D1-143F94AC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6041CCBA-B321-F295-711A-EF365DFEE890}"/>
              </a:ext>
            </a:extLst>
          </p:cNvPr>
          <p:cNvSpPr txBox="1">
            <a:spLocks/>
          </p:cNvSpPr>
          <p:nvPr/>
        </p:nvSpPr>
        <p:spPr>
          <a:xfrm>
            <a:off x="1828800" y="289878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ANÁLISIS ECONÓMICO POBLACIONAL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IMPACTO DEL GASTO EN HUEVOS AL AÑO 2025 POR FAMILIA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2BF3301-D331-884D-81EC-E2017D342C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182443"/>
              </p:ext>
            </p:extLst>
          </p:nvPr>
        </p:nvGraphicFramePr>
        <p:xfrm>
          <a:off x="0" y="1318380"/>
          <a:ext cx="12192000" cy="553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44F7902-BBD8-E2D4-C49D-CB35D033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59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0C8CD-00AE-1E15-E542-AE2A51CA5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0606B16-AEE7-BD0F-B1D8-80FF9E089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98891"/>
              </p:ext>
            </p:extLst>
          </p:nvPr>
        </p:nvGraphicFramePr>
        <p:xfrm>
          <a:off x="182880" y="1442720"/>
          <a:ext cx="11846562" cy="533023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74427">
                  <a:extLst>
                    <a:ext uri="{9D8B030D-6E8A-4147-A177-3AD203B41FA5}">
                      <a16:colId xmlns:a16="http://schemas.microsoft.com/office/drawing/2014/main" val="2407970307"/>
                    </a:ext>
                  </a:extLst>
                </a:gridCol>
                <a:gridCol w="1974427">
                  <a:extLst>
                    <a:ext uri="{9D8B030D-6E8A-4147-A177-3AD203B41FA5}">
                      <a16:colId xmlns:a16="http://schemas.microsoft.com/office/drawing/2014/main" val="2669706428"/>
                    </a:ext>
                  </a:extLst>
                </a:gridCol>
                <a:gridCol w="1974427">
                  <a:extLst>
                    <a:ext uri="{9D8B030D-6E8A-4147-A177-3AD203B41FA5}">
                      <a16:colId xmlns:a16="http://schemas.microsoft.com/office/drawing/2014/main" val="1576111009"/>
                    </a:ext>
                  </a:extLst>
                </a:gridCol>
                <a:gridCol w="1974427">
                  <a:extLst>
                    <a:ext uri="{9D8B030D-6E8A-4147-A177-3AD203B41FA5}">
                      <a16:colId xmlns:a16="http://schemas.microsoft.com/office/drawing/2014/main" val="217329081"/>
                    </a:ext>
                  </a:extLst>
                </a:gridCol>
                <a:gridCol w="1974427">
                  <a:extLst>
                    <a:ext uri="{9D8B030D-6E8A-4147-A177-3AD203B41FA5}">
                      <a16:colId xmlns:a16="http://schemas.microsoft.com/office/drawing/2014/main" val="4065271789"/>
                    </a:ext>
                  </a:extLst>
                </a:gridCol>
                <a:gridCol w="1974427">
                  <a:extLst>
                    <a:ext uri="{9D8B030D-6E8A-4147-A177-3AD203B41FA5}">
                      <a16:colId xmlns:a16="http://schemas.microsoft.com/office/drawing/2014/main" val="2056868786"/>
                    </a:ext>
                  </a:extLst>
                </a:gridCol>
              </a:tblGrid>
              <a:tr h="3601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 PER CAPITA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DOCENAS PER CAPITA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 PROMEDIO ESTIMADO PAGADO X CONSUMIDOR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 FLIA TIPO X AÑO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ANUAL EN SUS INGRESOS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69081830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BELICE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517,17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115,66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88797586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892,16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451,45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02275756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827,92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144,71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29722764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1044,94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276,53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75102661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514,09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241,03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05268643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396,36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147,56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24908074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285,37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27119353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527,98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126,04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18883177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399,52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86459896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86009530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406,24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186,01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1667586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545,66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220,94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71901303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490,98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156,08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19192404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691,37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340,52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79896224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190,23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135,79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48587040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559,77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196,75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52658472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583,35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33,20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351,93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17250316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386,15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30,42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301,76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48453187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650,43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259,71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68721888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409,67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23,61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204,03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4,15</a:t>
                      </a:r>
                    </a:p>
                  </a:txBody>
                  <a:tcPr marL="9525" marR="9525" marT="9525" marB="0" anchor="b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96711099"/>
                  </a:ext>
                </a:extLst>
              </a:tr>
              <a:tr h="2359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 grid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es.gizmodo.com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/el-pais-de-latinoamerica-con-el-salario-mas-alto-supera-los-usd-1-000-al-mes-y-no-es-el-que-imaginas-2000152926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50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67587"/>
                  </a:ext>
                </a:extLst>
              </a:tr>
            </a:tbl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BAC0D980-F00D-3339-7C17-71F8AA739A68}"/>
              </a:ext>
            </a:extLst>
          </p:cNvPr>
          <p:cNvSpPr txBox="1">
            <a:spLocks/>
          </p:cNvSpPr>
          <p:nvPr/>
        </p:nvSpPr>
        <p:spPr>
          <a:xfrm>
            <a:off x="1828800" y="289878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ANÁLISIS ECONÓMICO POBLACIONAL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IMPACTO DEL GASTO EN HUEVOS AL AÑO 2025 POR FAMILIA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F97E6E-7912-394D-E847-8A2FE7CA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07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4DA8D-F34D-C5DD-71E3-B2A59FBF0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94D33DFF-23A4-6DF6-8677-59D1E23ACE1F}"/>
              </a:ext>
            </a:extLst>
          </p:cNvPr>
          <p:cNvSpPr txBox="1">
            <a:spLocks/>
          </p:cNvSpPr>
          <p:nvPr/>
        </p:nvSpPr>
        <p:spPr>
          <a:xfrm>
            <a:off x="2133600" y="3076099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6000" b="1" dirty="0"/>
              <a:t>MERCADO EXTERNO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17EDFF-5DDC-304C-89A2-1FE008E99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7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FD6A2-5B2B-92D9-2490-DBC08874A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F02739B-C919-00EB-F935-6495018B8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316591"/>
              </p:ext>
            </p:extLst>
          </p:nvPr>
        </p:nvGraphicFramePr>
        <p:xfrm>
          <a:off x="1930401" y="2280602"/>
          <a:ext cx="8127999" cy="42851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182988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883185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97110380"/>
                    </a:ext>
                  </a:extLst>
                </a:gridCol>
              </a:tblGrid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PAIS</a:t>
                      </a:r>
                      <a:endParaRPr lang="es-A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EXPORTACION</a:t>
                      </a:r>
                      <a:endParaRPr lang="es-A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PORCENTAJE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24711583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COLOMBIA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34.500.000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0,18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99466440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PERÚ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42.800.000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0,52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51264515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HONDURAS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61.000.000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2,90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40355822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PARAGUAY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65.000.000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4,84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11740906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MEXICO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320.000.000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0,62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15181900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353.000.000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1,86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37029914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REP. DOMINICANA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787.300.000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17,57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0583284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BRASIL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884.000.000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1,44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05232541"/>
                  </a:ext>
                </a:extLst>
              </a:tr>
              <a:tr h="4285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2.547.600.000</a:t>
                      </a:r>
                      <a:endParaRPr lang="es-AR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A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27201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96534434"/>
                  </a:ext>
                </a:extLst>
              </a:tr>
            </a:tbl>
          </a:graphicData>
        </a:graphic>
      </p:graphicFrame>
      <p:sp>
        <p:nvSpPr>
          <p:cNvPr id="5" name="Subtítulo 2">
            <a:extLst>
              <a:ext uri="{FF2B5EF4-FFF2-40B4-BE49-F238E27FC236}">
                <a16:creationId xmlns:a16="http://schemas.microsoft.com/office/drawing/2014/main" id="{D41FD983-F16A-B3B5-EE19-1A78CFDDC9FE}"/>
              </a:ext>
            </a:extLst>
          </p:cNvPr>
          <p:cNvSpPr txBox="1">
            <a:spLocks/>
          </p:cNvSpPr>
          <p:nvPr/>
        </p:nvSpPr>
        <p:spPr>
          <a:xfrm>
            <a:off x="1930401" y="1574800"/>
            <a:ext cx="8127999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b="1" dirty="0">
                <a:solidFill>
                  <a:schemeClr val="bg1"/>
                </a:solidFill>
              </a:rPr>
              <a:t>PORCENTAJE DEL HUEVO PRODUCIDO QUE SE  EXPORTA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A820ACEF-C854-96ED-9A12-252F4E4EDBD5}"/>
              </a:ext>
            </a:extLst>
          </p:cNvPr>
          <p:cNvSpPr txBox="1">
            <a:spLocks/>
          </p:cNvSpPr>
          <p:nvPr/>
        </p:nvSpPr>
        <p:spPr>
          <a:xfrm>
            <a:off x="2133600" y="292259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chemeClr val="bg1"/>
                </a:solidFill>
              </a:rPr>
              <a:t>MERCADO EXTERNO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9323C4-9806-AAF6-4B73-68E1B441C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12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E3ED1-99C6-C373-180F-6149DE15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206E939-B51F-01A1-436F-A49DCF1EF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575863"/>
              </p:ext>
            </p:extLst>
          </p:nvPr>
        </p:nvGraphicFramePr>
        <p:xfrm>
          <a:off x="1223035" y="1298656"/>
          <a:ext cx="9560579" cy="526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ubtítulo 2">
            <a:extLst>
              <a:ext uri="{FF2B5EF4-FFF2-40B4-BE49-F238E27FC236}">
                <a16:creationId xmlns:a16="http://schemas.microsoft.com/office/drawing/2014/main" id="{66524DFB-6862-0055-79D1-E910C9A22A29}"/>
              </a:ext>
            </a:extLst>
          </p:cNvPr>
          <p:cNvSpPr txBox="1">
            <a:spLocks/>
          </p:cNvSpPr>
          <p:nvPr/>
        </p:nvSpPr>
        <p:spPr>
          <a:xfrm>
            <a:off x="2133600" y="118839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chemeClr val="bg1"/>
                </a:solidFill>
              </a:rPr>
              <a:t>MERCADO EXTERNO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232781-05C7-7508-EF42-837D8141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531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8525F-A181-EDBA-E8B4-F737A93E8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4F1CD831-340A-DD0E-BD8C-D6A5E05ADC4F}"/>
              </a:ext>
            </a:extLst>
          </p:cNvPr>
          <p:cNvSpPr txBox="1">
            <a:spLocks/>
          </p:cNvSpPr>
          <p:nvPr/>
        </p:nvSpPr>
        <p:spPr>
          <a:xfrm>
            <a:off x="2133600" y="292259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chemeClr val="bg1"/>
                </a:solidFill>
              </a:rPr>
              <a:t>MERCADO EXTERNO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3A77E4-1911-3B33-142C-5B117D1CCEBC}"/>
              </a:ext>
            </a:extLst>
          </p:cNvPr>
          <p:cNvSpPr txBox="1">
            <a:spLocks/>
          </p:cNvSpPr>
          <p:nvPr/>
        </p:nvSpPr>
        <p:spPr>
          <a:xfrm>
            <a:off x="1930400" y="1503854"/>
            <a:ext cx="8127999" cy="847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b="1" dirty="0">
                <a:solidFill>
                  <a:schemeClr val="bg1"/>
                </a:solidFill>
              </a:rPr>
              <a:t>PARTICIPACIÓN DE CADA PAÍS EN LAS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2400" b="1" dirty="0">
                <a:solidFill>
                  <a:schemeClr val="bg1"/>
                </a:solidFill>
              </a:rPr>
              <a:t>EXPORTACIONES  DE LATAM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FF57537-C38D-B690-7C6A-07F530A4A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16199"/>
              </p:ext>
            </p:extLst>
          </p:nvPr>
        </p:nvGraphicFramePr>
        <p:xfrm>
          <a:off x="1930401" y="2351547"/>
          <a:ext cx="8127999" cy="421419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182988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883185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97110380"/>
                    </a:ext>
                  </a:extLst>
                </a:gridCol>
              </a:tblGrid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EXPORTACION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PORCENTAJE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24711583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34.500.000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1,35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99466440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42.800.000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51264515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2,39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40355822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2,55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11740906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320.000.000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12,56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15181900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353.000.000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13,86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37029914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REP. DOMINICANA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787.300.000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30,90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0583284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884.000.000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34,70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05232541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2.547.600.000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blipFill dpi="0" rotWithShape="1">
                      <a:blip r:embed="rId3">
                        <a:alphaModFix amt="39029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9653443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3540ADC-489D-ABEE-281C-548C4E001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01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79B3B-5C21-27DE-7F27-486A633C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7D60166-FA4F-30EA-628F-05B5513C6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890742"/>
              </p:ext>
            </p:extLst>
          </p:nvPr>
        </p:nvGraphicFramePr>
        <p:xfrm>
          <a:off x="164592" y="998061"/>
          <a:ext cx="12027408" cy="5859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ubtítulo 2">
            <a:extLst>
              <a:ext uri="{FF2B5EF4-FFF2-40B4-BE49-F238E27FC236}">
                <a16:creationId xmlns:a16="http://schemas.microsoft.com/office/drawing/2014/main" id="{4B6D62CD-D200-5259-2E34-E3C67BCD68D0}"/>
              </a:ext>
            </a:extLst>
          </p:cNvPr>
          <p:cNvSpPr txBox="1">
            <a:spLocks/>
          </p:cNvSpPr>
          <p:nvPr/>
        </p:nvSpPr>
        <p:spPr>
          <a:xfrm>
            <a:off x="2133600" y="118838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>
                <a:solidFill>
                  <a:schemeClr val="bg1"/>
                </a:solidFill>
              </a:rPr>
              <a:t>MERCADO EXTERNO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D21793-6864-357D-60FE-66A94AA5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80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88D353-77EB-FA27-FBD6-22DA594A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8EFEBC60-91CD-C38F-562D-975503D641F4}"/>
              </a:ext>
            </a:extLst>
          </p:cNvPr>
          <p:cNvSpPr txBox="1">
            <a:spLocks/>
          </p:cNvSpPr>
          <p:nvPr/>
        </p:nvSpPr>
        <p:spPr>
          <a:xfrm>
            <a:off x="2133600" y="3076099"/>
            <a:ext cx="7924800" cy="70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400" b="1" dirty="0"/>
              <a:t>INTERNACIONALES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C11174-EE51-C3F0-658C-580577D7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9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75881-F453-5536-AE6C-8CE353CE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FBFE5B0-1845-862D-50DF-E9676F035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15174"/>
              </p:ext>
            </p:extLst>
          </p:nvPr>
        </p:nvGraphicFramePr>
        <p:xfrm>
          <a:off x="1152144" y="1609344"/>
          <a:ext cx="9948670" cy="51023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89734">
                  <a:extLst>
                    <a:ext uri="{9D8B030D-6E8A-4147-A177-3AD203B41FA5}">
                      <a16:colId xmlns:a16="http://schemas.microsoft.com/office/drawing/2014/main" val="2810605307"/>
                    </a:ext>
                  </a:extLst>
                </a:gridCol>
                <a:gridCol w="1989734">
                  <a:extLst>
                    <a:ext uri="{9D8B030D-6E8A-4147-A177-3AD203B41FA5}">
                      <a16:colId xmlns:a16="http://schemas.microsoft.com/office/drawing/2014/main" val="2947735173"/>
                    </a:ext>
                  </a:extLst>
                </a:gridCol>
                <a:gridCol w="1989734">
                  <a:extLst>
                    <a:ext uri="{9D8B030D-6E8A-4147-A177-3AD203B41FA5}">
                      <a16:colId xmlns:a16="http://schemas.microsoft.com/office/drawing/2014/main" val="848114330"/>
                    </a:ext>
                  </a:extLst>
                </a:gridCol>
                <a:gridCol w="1989734">
                  <a:extLst>
                    <a:ext uri="{9D8B030D-6E8A-4147-A177-3AD203B41FA5}">
                      <a16:colId xmlns:a16="http://schemas.microsoft.com/office/drawing/2014/main" val="359665812"/>
                    </a:ext>
                  </a:extLst>
                </a:gridCol>
                <a:gridCol w="1989734">
                  <a:extLst>
                    <a:ext uri="{9D8B030D-6E8A-4147-A177-3AD203B41FA5}">
                      <a16:colId xmlns:a16="http://schemas.microsoft.com/office/drawing/2014/main" val="420513596"/>
                    </a:ext>
                  </a:extLst>
                </a:gridCol>
              </a:tblGrid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HABITANTES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AVES POR HABITANTE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461748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3.505.000.000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65,06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4.848.000.000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0,723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4374454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EUROPA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594.000.000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745.000.000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0,797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8183440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CANADA Y USA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331.000.000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414.000.000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0,800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8217137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LATAM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680.000.000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643.000.000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1,058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2494358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250.000.000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1.578.000.000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0,158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213009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OCEANÍA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0,587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611821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TOTAL/PROMEDIO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5.387.000.000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8.274.000.000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0,651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7743862"/>
                  </a:ext>
                </a:extLst>
              </a:tr>
              <a:tr h="566928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https://</a:t>
                      </a:r>
                      <a:r>
                        <a:rPr lang="es-AR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www.saberespractico.com</a:t>
                      </a:r>
                      <a:r>
                        <a:rPr lang="es-A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AR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demografia</a:t>
                      </a:r>
                      <a:r>
                        <a:rPr lang="es-A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AR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poblacion</a:t>
                      </a:r>
                      <a:r>
                        <a:rPr lang="es-A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-continentes/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305034"/>
                  </a:ext>
                </a:extLst>
              </a:tr>
            </a:tbl>
          </a:graphicData>
        </a:graphic>
      </p:graphicFrame>
      <p:sp>
        <p:nvSpPr>
          <p:cNvPr id="7" name="Subtítulo 2">
            <a:extLst>
              <a:ext uri="{FF2B5EF4-FFF2-40B4-BE49-F238E27FC236}">
                <a16:creationId xmlns:a16="http://schemas.microsoft.com/office/drawing/2014/main" id="{BB8A5A64-6289-97C9-29AF-250406BC850F}"/>
              </a:ext>
            </a:extLst>
          </p:cNvPr>
          <p:cNvSpPr txBox="1">
            <a:spLocks/>
          </p:cNvSpPr>
          <p:nvPr/>
        </p:nvSpPr>
        <p:spPr>
          <a:xfrm>
            <a:off x="2133600" y="146304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DATOS POR CONTINENTES AVES VS POBLACIÓN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F9F813-30FE-A783-8898-5192C6E6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35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22B1E-167E-A8B9-A8CC-759F0C0D3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1F9B46DA-FE9A-08E4-37D6-1DED6B2772B7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POBLACIÓN VS AVES EN POSTURA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ACD2BC-E043-CA3E-D583-0650429EB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331303B-5795-B9E2-BD29-E6B49B66EE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286795"/>
              </p:ext>
            </p:extLst>
          </p:nvPr>
        </p:nvGraphicFramePr>
        <p:xfrm>
          <a:off x="0" y="1334125"/>
          <a:ext cx="12192000" cy="552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61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DCDDF-5CD7-9F8F-FDA1-B017A8E21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60C6BCC-5735-5472-8B9C-1730C5D8C913}"/>
              </a:ext>
            </a:extLst>
          </p:cNvPr>
          <p:cNvSpPr txBox="1">
            <a:spLocks/>
          </p:cNvSpPr>
          <p:nvPr/>
        </p:nvSpPr>
        <p:spPr>
          <a:xfrm>
            <a:off x="2133600" y="146304"/>
            <a:ext cx="7961376" cy="1187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DATOS POR CONTINENTES AVES POR POBLACIÓN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93391C2-049F-D274-3DBB-3ABD20020E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053160"/>
              </p:ext>
            </p:extLst>
          </p:nvPr>
        </p:nvGraphicFramePr>
        <p:xfrm>
          <a:off x="694944" y="1511300"/>
          <a:ext cx="10783693" cy="534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ubtítulo 2">
            <a:extLst>
              <a:ext uri="{FF2B5EF4-FFF2-40B4-BE49-F238E27FC236}">
                <a16:creationId xmlns:a16="http://schemas.microsoft.com/office/drawing/2014/main" id="{43D40B00-CCFD-C47B-FFDA-82A28F030039}"/>
              </a:ext>
            </a:extLst>
          </p:cNvPr>
          <p:cNvSpPr txBox="1">
            <a:spLocks/>
          </p:cNvSpPr>
          <p:nvPr/>
        </p:nvSpPr>
        <p:spPr>
          <a:xfrm>
            <a:off x="0" y="6571500"/>
            <a:ext cx="7865395" cy="280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000" b="1" dirty="0">
                <a:solidFill>
                  <a:schemeClr val="bg1"/>
                </a:solidFill>
              </a:rPr>
              <a:t>FUENTE: EGGCELENTE CONSULTING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82ED57-C010-73BE-047D-746CF9F4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37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8EA678-7295-1D1A-8990-3CD07E120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A1B566C-EC4F-BB21-9A9A-A7F0886B51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166184"/>
              </p:ext>
            </p:extLst>
          </p:nvPr>
        </p:nvGraphicFramePr>
        <p:xfrm>
          <a:off x="936006" y="1298448"/>
          <a:ext cx="10146522" cy="555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5918C192-0B1F-F3A6-BD7D-DC98647B4F42}"/>
              </a:ext>
            </a:extLst>
          </p:cNvPr>
          <p:cNvSpPr txBox="1">
            <a:spLocks/>
          </p:cNvSpPr>
          <p:nvPr/>
        </p:nvSpPr>
        <p:spPr>
          <a:xfrm>
            <a:off x="936006" y="420275"/>
            <a:ext cx="9488154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PORCENTAJES DE AVES POR CONTINENTE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30830FD-5DD8-559A-72BD-013FE11CF578}"/>
              </a:ext>
            </a:extLst>
          </p:cNvPr>
          <p:cNvSpPr txBox="1">
            <a:spLocks/>
          </p:cNvSpPr>
          <p:nvPr/>
        </p:nvSpPr>
        <p:spPr>
          <a:xfrm>
            <a:off x="3390599" y="6577608"/>
            <a:ext cx="7865395" cy="280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000" b="1" dirty="0">
                <a:solidFill>
                  <a:schemeClr val="bg1"/>
                </a:solidFill>
              </a:rPr>
              <a:t>FUENTE: EGGCELENTE CONSULTING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237703-AC31-E08A-0E2D-B16375B57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92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D05E4-1A96-2F56-6589-F337C7BF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E1FC664-6D86-3E4F-C11A-1FC80B756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581283"/>
              </p:ext>
            </p:extLst>
          </p:nvPr>
        </p:nvGraphicFramePr>
        <p:xfrm>
          <a:off x="1828801" y="2141611"/>
          <a:ext cx="8355723" cy="4424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241">
                  <a:extLst>
                    <a:ext uri="{9D8B030D-6E8A-4147-A177-3AD203B41FA5}">
                      <a16:colId xmlns:a16="http://schemas.microsoft.com/office/drawing/2014/main" val="50497947"/>
                    </a:ext>
                  </a:extLst>
                </a:gridCol>
                <a:gridCol w="2785241">
                  <a:extLst>
                    <a:ext uri="{9D8B030D-6E8A-4147-A177-3AD203B41FA5}">
                      <a16:colId xmlns:a16="http://schemas.microsoft.com/office/drawing/2014/main" val="4220070485"/>
                    </a:ext>
                  </a:extLst>
                </a:gridCol>
                <a:gridCol w="2785241">
                  <a:extLst>
                    <a:ext uri="{9D8B030D-6E8A-4147-A177-3AD203B41FA5}">
                      <a16:colId xmlns:a16="http://schemas.microsoft.com/office/drawing/2014/main" val="3193325020"/>
                    </a:ext>
                  </a:extLst>
                </a:gridCol>
              </a:tblGrid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LATAM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MUNDO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84300035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88290128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18859918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74166926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81354004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62872647"/>
                  </a:ext>
                </a:extLst>
              </a:tr>
              <a:tr h="6320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1784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55418829"/>
                  </a:ext>
                </a:extLst>
              </a:tr>
            </a:tbl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4A2C1A7C-4F8D-AF56-81CA-C63D7C9E7395}"/>
              </a:ext>
            </a:extLst>
          </p:cNvPr>
          <p:cNvSpPr txBox="1">
            <a:spLocks/>
          </p:cNvSpPr>
          <p:nvPr/>
        </p:nvSpPr>
        <p:spPr>
          <a:xfrm>
            <a:off x="2133600" y="292259"/>
            <a:ext cx="7924800" cy="1173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CONSUMO LATAM VS CONSUMO MUNDIAL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00B874A5-EC2C-BFBB-CF03-BF61B2832060}"/>
              </a:ext>
            </a:extLst>
          </p:cNvPr>
          <p:cNvSpPr txBox="1">
            <a:spLocks/>
          </p:cNvSpPr>
          <p:nvPr/>
        </p:nvSpPr>
        <p:spPr>
          <a:xfrm>
            <a:off x="0" y="6571500"/>
            <a:ext cx="7865395" cy="280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000" b="1" dirty="0">
                <a:solidFill>
                  <a:schemeClr val="bg1"/>
                </a:solidFill>
              </a:rPr>
              <a:t>FUENTE: EGGCELENTE CONSULTING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9E4F06-C887-C53D-59D1-DD43DE92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382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E0E35-1F7B-7889-7F46-2FFEB9DD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8371906-0F35-CE12-7D8A-D79EB6BC7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782063"/>
              </p:ext>
            </p:extLst>
          </p:nvPr>
        </p:nvGraphicFramePr>
        <p:xfrm>
          <a:off x="1656430" y="1320238"/>
          <a:ext cx="8694578" cy="553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4ABD7F20-5DB6-41FB-4261-25D2DE629C1A}"/>
              </a:ext>
            </a:extLst>
          </p:cNvPr>
          <p:cNvSpPr txBox="1">
            <a:spLocks/>
          </p:cNvSpPr>
          <p:nvPr/>
        </p:nvSpPr>
        <p:spPr>
          <a:xfrm>
            <a:off x="2133600" y="146304"/>
            <a:ext cx="7924800" cy="1173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LATAM VS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CONSUMO MUNDIAL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E2F41DBC-2F76-55A9-81BD-1C67A79A7452}"/>
              </a:ext>
            </a:extLst>
          </p:cNvPr>
          <p:cNvSpPr txBox="1">
            <a:spLocks/>
          </p:cNvSpPr>
          <p:nvPr/>
        </p:nvSpPr>
        <p:spPr>
          <a:xfrm>
            <a:off x="0" y="6571500"/>
            <a:ext cx="7865395" cy="280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000" b="1" dirty="0">
                <a:solidFill>
                  <a:schemeClr val="bg1"/>
                </a:solidFill>
              </a:rPr>
              <a:t>FUENTE: EGGCELENTE CONSULTING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576E5C-F366-7A3B-038E-26F7659CD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81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11848D-8D95-19CD-8184-216FF5121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087F3D54-9F16-6935-75D5-17B4C0A0E412}"/>
              </a:ext>
            </a:extLst>
          </p:cNvPr>
          <p:cNvSpPr txBox="1">
            <a:spLocks/>
          </p:cNvSpPr>
          <p:nvPr/>
        </p:nvSpPr>
        <p:spPr>
          <a:xfrm>
            <a:off x="2133600" y="1983899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>
                <a:solidFill>
                  <a:schemeClr val="bg1"/>
                </a:solidFill>
              </a:rPr>
              <a:t>DATOS DE INTERÉS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E323C7-C905-B90A-E846-9393A585F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96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2F698-A482-0C30-98A7-C501A81C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3548C20-63C5-D5B5-78E0-07BFCAD3E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03284"/>
              </p:ext>
            </p:extLst>
          </p:nvPr>
        </p:nvGraphicFramePr>
        <p:xfrm>
          <a:off x="566928" y="1389379"/>
          <a:ext cx="11137392" cy="517635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68696">
                  <a:extLst>
                    <a:ext uri="{9D8B030D-6E8A-4147-A177-3AD203B41FA5}">
                      <a16:colId xmlns:a16="http://schemas.microsoft.com/office/drawing/2014/main" val="4142623007"/>
                    </a:ext>
                  </a:extLst>
                </a:gridCol>
                <a:gridCol w="5568696">
                  <a:extLst>
                    <a:ext uri="{9D8B030D-6E8A-4147-A177-3AD203B41FA5}">
                      <a16:colId xmlns:a16="http://schemas.microsoft.com/office/drawing/2014/main" val="3682539642"/>
                    </a:ext>
                  </a:extLst>
                </a:gridCol>
              </a:tblGrid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DATO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PAIS-CANTIDAD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31230232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MAYOR PRODUCTOR DE HUEVOS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BRASIL CON 61.356.500.000 UNIDADES X AÑO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38647881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MAYOR CONSUMIDOR PER CAPITA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ARGENTINA 398 UNIDADES X AÑO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58253076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MAYOR CRECIMEINTO EN LOS ULTIMOS AÑOS 45AÑOS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SALVADOR CON 57,4%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26157819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PRECIO MAS ACCESIBLE EN 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HONDURAS US$1,76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7229952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PAIS CON MEJOR POTENCIAL DE CRECIMIENTO EN 2024-2025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BOLIVIA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36506709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PAIS QUE MAS CRECIÓ EN 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BOLIVIA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6104509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PAIS CON MEJOR POTENCIAL DE CRECIMIENTO EN 2025-2026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PARAGUAY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59501797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PAIS MAYOR EXPORTADOR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10021203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PAÍS CON MAYOR PORCENTAJE EXPORTADOR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REP. DOMINICANA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5832650"/>
                  </a:ext>
                </a:extLst>
              </a:tr>
              <a:tr h="4705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EXPORTACIONES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 EXPORTA SOLO EL 0,8% DE LA PRODUCCION TOTAL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56443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12413799"/>
                  </a:ext>
                </a:extLst>
              </a:tr>
            </a:tbl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EEE5EBDA-2409-65C2-14EA-FE334A2B8858}"/>
              </a:ext>
            </a:extLst>
          </p:cNvPr>
          <p:cNvSpPr txBox="1">
            <a:spLocks/>
          </p:cNvSpPr>
          <p:nvPr/>
        </p:nvSpPr>
        <p:spPr>
          <a:xfrm>
            <a:off x="2133600" y="292259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DATOS DE INTERÉS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28BB1C-ACB5-8D56-A837-C4CEBFB5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177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1FCB5-E4DC-0B37-5010-027F23A5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F021C7AA-B3BD-DD48-0CEC-3DD8E744F138}"/>
              </a:ext>
            </a:extLst>
          </p:cNvPr>
          <p:cNvSpPr txBox="1">
            <a:spLocks/>
          </p:cNvSpPr>
          <p:nvPr/>
        </p:nvSpPr>
        <p:spPr>
          <a:xfrm>
            <a:off x="2133600" y="292259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DATOS DE INTERÉS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7399B1-496C-431D-CB56-8869E57DF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22148"/>
              </p:ext>
            </p:extLst>
          </p:nvPr>
        </p:nvGraphicFramePr>
        <p:xfrm>
          <a:off x="1666240" y="1524337"/>
          <a:ext cx="9544304" cy="50414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772152">
                  <a:extLst>
                    <a:ext uri="{9D8B030D-6E8A-4147-A177-3AD203B41FA5}">
                      <a16:colId xmlns:a16="http://schemas.microsoft.com/office/drawing/2014/main" val="756679256"/>
                    </a:ext>
                  </a:extLst>
                </a:gridCol>
                <a:gridCol w="4772152">
                  <a:extLst>
                    <a:ext uri="{9D8B030D-6E8A-4147-A177-3AD203B41FA5}">
                      <a16:colId xmlns:a16="http://schemas.microsoft.com/office/drawing/2014/main" val="2587333719"/>
                    </a:ext>
                  </a:extLst>
                </a:gridCol>
              </a:tblGrid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CANTIDAD DE HUEVOS PRODUCIDOS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MEDIDA DEL TIEMPO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96488794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195.752.200.000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AÑO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63689243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16.312.683.333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MES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59912046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543.756.111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DÍA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67987393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22.656.505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HORA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2499904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377.608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MINUTO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15603748"/>
                  </a:ext>
                </a:extLst>
              </a:tr>
              <a:tr h="720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6.293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A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SEGUNDO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42088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3719261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14A8F40-0F98-4F94-96CA-D6D24F6C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70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C3D4-1874-A0B6-F359-A43A83E5D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AFDC78E2-6FA4-8647-6EA6-5081D0F1034F}"/>
              </a:ext>
            </a:extLst>
          </p:cNvPr>
          <p:cNvSpPr txBox="1">
            <a:spLocks/>
          </p:cNvSpPr>
          <p:nvPr/>
        </p:nvSpPr>
        <p:spPr>
          <a:xfrm>
            <a:off x="2133600" y="2550827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/>
              <a:t>CONCLUSIONES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6CB5FF-3F4E-FC05-BF3B-43C491E5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27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6EDCB-F2B0-2D71-C19A-B746F5AA6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563936B3-BE44-D4C6-2A83-05BC4DD47D80}"/>
              </a:ext>
            </a:extLst>
          </p:cNvPr>
          <p:cNvSpPr txBox="1">
            <a:spLocks/>
          </p:cNvSpPr>
          <p:nvPr/>
        </p:nvSpPr>
        <p:spPr>
          <a:xfrm>
            <a:off x="2133600" y="147173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CONCLUSIONES CONSUMO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B0471AB-7904-A920-2DC1-42240F29F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690394"/>
              </p:ext>
            </p:extLst>
          </p:nvPr>
        </p:nvGraphicFramePr>
        <p:xfrm>
          <a:off x="1359617" y="1031129"/>
          <a:ext cx="10180500" cy="5679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750">
                  <a:extLst>
                    <a:ext uri="{9D8B030D-6E8A-4147-A177-3AD203B41FA5}">
                      <a16:colId xmlns:a16="http://schemas.microsoft.com/office/drawing/2014/main" val="3775572763"/>
                    </a:ext>
                  </a:extLst>
                </a:gridCol>
                <a:gridCol w="1696750">
                  <a:extLst>
                    <a:ext uri="{9D8B030D-6E8A-4147-A177-3AD203B41FA5}">
                      <a16:colId xmlns:a16="http://schemas.microsoft.com/office/drawing/2014/main" val="2365442313"/>
                    </a:ext>
                  </a:extLst>
                </a:gridCol>
                <a:gridCol w="1696750">
                  <a:extLst>
                    <a:ext uri="{9D8B030D-6E8A-4147-A177-3AD203B41FA5}">
                      <a16:colId xmlns:a16="http://schemas.microsoft.com/office/drawing/2014/main" val="4006633143"/>
                    </a:ext>
                  </a:extLst>
                </a:gridCol>
                <a:gridCol w="1696750">
                  <a:extLst>
                    <a:ext uri="{9D8B030D-6E8A-4147-A177-3AD203B41FA5}">
                      <a16:colId xmlns:a16="http://schemas.microsoft.com/office/drawing/2014/main" val="3663407440"/>
                    </a:ext>
                  </a:extLst>
                </a:gridCol>
                <a:gridCol w="1696750">
                  <a:extLst>
                    <a:ext uri="{9D8B030D-6E8A-4147-A177-3AD203B41FA5}">
                      <a16:colId xmlns:a16="http://schemas.microsoft.com/office/drawing/2014/main" val="2843742199"/>
                    </a:ext>
                  </a:extLst>
                </a:gridCol>
                <a:gridCol w="1696750">
                  <a:extLst>
                    <a:ext uri="{9D8B030D-6E8A-4147-A177-3AD203B41FA5}">
                      <a16:colId xmlns:a16="http://schemas.microsoft.com/office/drawing/2014/main" val="2421949308"/>
                    </a:ext>
                  </a:extLst>
                </a:gridCol>
              </a:tblGrid>
              <a:tr h="8442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AVES 2024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AVES 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DE CRECIMIENTO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CRECIMIENTO 2024-2025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10799707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BELICE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59964511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6743963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3.962.000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-4,01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35521614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6.042.000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98711499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5.496.000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5.968.000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98329278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01058564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7,41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3072980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914755637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12.905.000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16.127.000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92646334"/>
                  </a:ext>
                </a:extLst>
              </a:tr>
              <a:tr h="48354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-23,00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32918614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4612390B-706B-480E-440B-4ABD0FCFC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6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855880-2B87-1F71-879A-54CD5598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1868B57-8EC2-D35A-FEB4-A264F8880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230411"/>
              </p:ext>
            </p:extLst>
          </p:nvPr>
        </p:nvGraphicFramePr>
        <p:xfrm>
          <a:off x="1432770" y="1206231"/>
          <a:ext cx="10063770" cy="5400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295">
                  <a:extLst>
                    <a:ext uri="{9D8B030D-6E8A-4147-A177-3AD203B41FA5}">
                      <a16:colId xmlns:a16="http://schemas.microsoft.com/office/drawing/2014/main" val="3775572763"/>
                    </a:ext>
                  </a:extLst>
                </a:gridCol>
                <a:gridCol w="1677295">
                  <a:extLst>
                    <a:ext uri="{9D8B030D-6E8A-4147-A177-3AD203B41FA5}">
                      <a16:colId xmlns:a16="http://schemas.microsoft.com/office/drawing/2014/main" val="2365442313"/>
                    </a:ext>
                  </a:extLst>
                </a:gridCol>
                <a:gridCol w="1677295">
                  <a:extLst>
                    <a:ext uri="{9D8B030D-6E8A-4147-A177-3AD203B41FA5}">
                      <a16:colId xmlns:a16="http://schemas.microsoft.com/office/drawing/2014/main" val="4006633143"/>
                    </a:ext>
                  </a:extLst>
                </a:gridCol>
                <a:gridCol w="1677295">
                  <a:extLst>
                    <a:ext uri="{9D8B030D-6E8A-4147-A177-3AD203B41FA5}">
                      <a16:colId xmlns:a16="http://schemas.microsoft.com/office/drawing/2014/main" val="3663407440"/>
                    </a:ext>
                  </a:extLst>
                </a:gridCol>
                <a:gridCol w="1677295">
                  <a:extLst>
                    <a:ext uri="{9D8B030D-6E8A-4147-A177-3AD203B41FA5}">
                      <a16:colId xmlns:a16="http://schemas.microsoft.com/office/drawing/2014/main" val="2843742199"/>
                    </a:ext>
                  </a:extLst>
                </a:gridCol>
                <a:gridCol w="1677295">
                  <a:extLst>
                    <a:ext uri="{9D8B030D-6E8A-4147-A177-3AD203B41FA5}">
                      <a16:colId xmlns:a16="http://schemas.microsoft.com/office/drawing/2014/main" val="2421949308"/>
                    </a:ext>
                  </a:extLst>
                </a:gridCol>
              </a:tblGrid>
              <a:tr h="652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AVES 2024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AVES 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DE CRECIMIENTO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CRECIMIENTO 2024-2025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32918614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12.240.000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856290066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17.360.000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17.442.000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-0,88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76291746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13.950.000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-7,53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-8,09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93419275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17.953.000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22024513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21.577.000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-3,18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47348861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27.650.000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28.452.000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60523789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8,67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17597776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62.138.000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71.243.000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6,42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83029080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175.292.000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86056112"/>
                  </a:ext>
                </a:extLst>
              </a:tr>
              <a:tr h="4748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7,89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5,35</a:t>
                      </a:r>
                    </a:p>
                  </a:txBody>
                  <a:tcPr marL="9525" marR="9525" marT="9525" marB="0" anchor="ctr">
                    <a:blipFill dpi="0" rotWithShape="1">
                      <a:blip r:embed="rId3">
                        <a:alphaModFix amt="3111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92773495"/>
                  </a:ext>
                </a:extLst>
              </a:tr>
            </a:tbl>
          </a:graphicData>
        </a:graphic>
      </p:graphicFrame>
      <p:sp>
        <p:nvSpPr>
          <p:cNvPr id="3" name="Subtítulo 2">
            <a:extLst>
              <a:ext uri="{FF2B5EF4-FFF2-40B4-BE49-F238E27FC236}">
                <a16:creationId xmlns:a16="http://schemas.microsoft.com/office/drawing/2014/main" id="{0B2477A5-7A6E-A4A7-3A14-8C16CA8C37B3}"/>
              </a:ext>
            </a:extLst>
          </p:cNvPr>
          <p:cNvSpPr txBox="1">
            <a:spLocks/>
          </p:cNvSpPr>
          <p:nvPr/>
        </p:nvSpPr>
        <p:spPr>
          <a:xfrm>
            <a:off x="2133600" y="147173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CONCLUSIONES CONSUMO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02345C-CD23-550C-9A13-1DE1A4E98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68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A823BB-5BD5-9D41-AD8C-0830A370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190863E-AA48-09F9-3B04-4B5C26AFD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14843"/>
              </p:ext>
            </p:extLst>
          </p:nvPr>
        </p:nvGraphicFramePr>
        <p:xfrm>
          <a:off x="0" y="1360210"/>
          <a:ext cx="12192000" cy="5497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94BDE673-32CE-2033-B2B2-74DA0B650B04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POBLACIÓN VS AVES EN POSTURA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5E0199-5CD5-2B88-2700-F35260AFF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7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F319B-4B5E-936F-BAE6-5C93F83F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7D53353B-C581-D037-9D62-F2D8F39C4775}"/>
              </a:ext>
            </a:extLst>
          </p:cNvPr>
          <p:cNvSpPr txBox="1">
            <a:spLocks/>
          </p:cNvSpPr>
          <p:nvPr/>
        </p:nvSpPr>
        <p:spPr>
          <a:xfrm>
            <a:off x="2133600" y="173426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CONCLUSIONES PRECIO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333BE17-07E1-74EF-A07E-4837D7EEC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413416"/>
              </p:ext>
            </p:extLst>
          </p:nvPr>
        </p:nvGraphicFramePr>
        <p:xfrm>
          <a:off x="466928" y="1499428"/>
          <a:ext cx="11322997" cy="5142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571">
                  <a:extLst>
                    <a:ext uri="{9D8B030D-6E8A-4147-A177-3AD203B41FA5}">
                      <a16:colId xmlns:a16="http://schemas.microsoft.com/office/drawing/2014/main" val="2726629868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3519346305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4025698337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2082283490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530837946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227682699"/>
                    </a:ext>
                  </a:extLst>
                </a:gridCol>
                <a:gridCol w="1617571">
                  <a:extLst>
                    <a:ext uri="{9D8B030D-6E8A-4147-A177-3AD203B41FA5}">
                      <a16:colId xmlns:a16="http://schemas.microsoft.com/office/drawing/2014/main" val="647911212"/>
                    </a:ext>
                  </a:extLst>
                </a:gridCol>
              </a:tblGrid>
              <a:tr h="58296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RANKING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2024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RANKING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COMPORTAMIENTO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06964221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84714064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 DOMINICANA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B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71156429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2,13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292430990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MÉXICO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B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02373740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546070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65825499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B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3114779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PANAMÁ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2,24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02704486"/>
                  </a:ext>
                </a:extLst>
              </a:tr>
              <a:tr h="5066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BOLIVIA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B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426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1002714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6F1A08A-6B78-75D5-E908-E53352D68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91" y="-29979"/>
            <a:ext cx="1213354" cy="13465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78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82A2C-5A7D-6D8F-1D90-1BF4A683B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944CCAB3-AF79-78F8-5B8E-F805F4B3B133}"/>
              </a:ext>
            </a:extLst>
          </p:cNvPr>
          <p:cNvSpPr txBox="1">
            <a:spLocks/>
          </p:cNvSpPr>
          <p:nvPr/>
        </p:nvSpPr>
        <p:spPr>
          <a:xfrm>
            <a:off x="2133600" y="173426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CONCLUSIONES PRECIO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89A7C6C-117B-F64B-2C9D-2F62C7AA1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0994"/>
              </p:ext>
            </p:extLst>
          </p:nvPr>
        </p:nvGraphicFramePr>
        <p:xfrm>
          <a:off x="493776" y="1517909"/>
          <a:ext cx="11411708" cy="5166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244">
                  <a:extLst>
                    <a:ext uri="{9D8B030D-6E8A-4147-A177-3AD203B41FA5}">
                      <a16:colId xmlns:a16="http://schemas.microsoft.com/office/drawing/2014/main" val="2726629868"/>
                    </a:ext>
                  </a:extLst>
                </a:gridCol>
                <a:gridCol w="1630244">
                  <a:extLst>
                    <a:ext uri="{9D8B030D-6E8A-4147-A177-3AD203B41FA5}">
                      <a16:colId xmlns:a16="http://schemas.microsoft.com/office/drawing/2014/main" val="3519346305"/>
                    </a:ext>
                  </a:extLst>
                </a:gridCol>
                <a:gridCol w="1630244">
                  <a:extLst>
                    <a:ext uri="{9D8B030D-6E8A-4147-A177-3AD203B41FA5}">
                      <a16:colId xmlns:a16="http://schemas.microsoft.com/office/drawing/2014/main" val="4025698337"/>
                    </a:ext>
                  </a:extLst>
                </a:gridCol>
                <a:gridCol w="1455204">
                  <a:extLst>
                    <a:ext uri="{9D8B030D-6E8A-4147-A177-3AD203B41FA5}">
                      <a16:colId xmlns:a16="http://schemas.microsoft.com/office/drawing/2014/main" val="2082283490"/>
                    </a:ext>
                  </a:extLst>
                </a:gridCol>
                <a:gridCol w="1609344">
                  <a:extLst>
                    <a:ext uri="{9D8B030D-6E8A-4147-A177-3AD203B41FA5}">
                      <a16:colId xmlns:a16="http://schemas.microsoft.com/office/drawing/2014/main" val="530837946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227682699"/>
                    </a:ext>
                  </a:extLst>
                </a:gridCol>
                <a:gridCol w="2029964">
                  <a:extLst>
                    <a:ext uri="{9D8B030D-6E8A-4147-A177-3AD203B41FA5}">
                      <a16:colId xmlns:a16="http://schemas.microsoft.com/office/drawing/2014/main" val="647911212"/>
                    </a:ext>
                  </a:extLst>
                </a:gridCol>
              </a:tblGrid>
              <a:tr h="5107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RANKING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2024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RANKING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COMPORTAMIENTO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10027144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B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032028145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B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5527673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40417432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S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79724379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B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11640312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2,82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65297575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2,88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B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54563855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3,86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IGUAL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73570222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5,55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4,37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IGUAL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12861815"/>
                  </a:ext>
                </a:extLst>
              </a:tr>
              <a:tr h="4655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19º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IGUAL</a:t>
                      </a:r>
                    </a:p>
                  </a:txBody>
                  <a:tcPr marL="0" marR="0" marT="0" marB="0" anchor="ctr">
                    <a:blipFill dpi="0" rotWithShape="1">
                      <a:blip r:embed="rId3">
                        <a:alphaModFix amt="4290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852002182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A7F8B2A-0F33-2AD4-E078-2672DFD44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30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FEC3-2AD7-3F43-47B4-4ED78FD3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1B23E63-CAF1-68DC-C59D-85742E31E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57188"/>
              </p:ext>
            </p:extLst>
          </p:nvPr>
        </p:nvGraphicFramePr>
        <p:xfrm>
          <a:off x="959796" y="1794753"/>
          <a:ext cx="10272408" cy="459145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568102">
                  <a:extLst>
                    <a:ext uri="{9D8B030D-6E8A-4147-A177-3AD203B41FA5}">
                      <a16:colId xmlns:a16="http://schemas.microsoft.com/office/drawing/2014/main" val="2330982356"/>
                    </a:ext>
                  </a:extLst>
                </a:gridCol>
                <a:gridCol w="2568102">
                  <a:extLst>
                    <a:ext uri="{9D8B030D-6E8A-4147-A177-3AD203B41FA5}">
                      <a16:colId xmlns:a16="http://schemas.microsoft.com/office/drawing/2014/main" val="3217759494"/>
                    </a:ext>
                  </a:extLst>
                </a:gridCol>
                <a:gridCol w="2568102">
                  <a:extLst>
                    <a:ext uri="{9D8B030D-6E8A-4147-A177-3AD203B41FA5}">
                      <a16:colId xmlns:a16="http://schemas.microsoft.com/office/drawing/2014/main" val="3967543234"/>
                    </a:ext>
                  </a:extLst>
                </a:gridCol>
                <a:gridCol w="2568102">
                  <a:extLst>
                    <a:ext uri="{9D8B030D-6E8A-4147-A177-3AD203B41FA5}">
                      <a16:colId xmlns:a16="http://schemas.microsoft.com/office/drawing/2014/main" val="4009925265"/>
                    </a:ext>
                  </a:extLst>
                </a:gridCol>
              </a:tblGrid>
              <a:tr h="11478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ITEMS/AÑO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2.024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2.025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046996262"/>
                  </a:ext>
                </a:extLst>
              </a:tr>
              <a:tr h="11478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PRODUCCION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186.182.940.000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195.752.200.000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10,51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78760018"/>
                  </a:ext>
                </a:extLst>
              </a:tr>
              <a:tr h="11478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EXPORTADO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1.779.628.410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2.550.080.000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14,33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93191829"/>
                  </a:ext>
                </a:extLst>
              </a:tr>
              <a:tr h="114786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IMPORTADO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356.000.000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428.231.000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A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12,03</a:t>
                      </a:r>
                    </a:p>
                  </a:txBody>
                  <a:tcPr marL="9525" marR="9525" marT="9525" marB="0" anchor="ctr">
                    <a:blipFill dpi="0" rotWithShape="1">
                      <a:blip r:embed="rId2">
                        <a:alphaModFix amt="19947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65627808"/>
                  </a:ext>
                </a:extLst>
              </a:tr>
            </a:tbl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2E4CB088-6C63-6C0E-4AAD-63DD58071169}"/>
              </a:ext>
            </a:extLst>
          </p:cNvPr>
          <p:cNvSpPr txBox="1">
            <a:spLocks/>
          </p:cNvSpPr>
          <p:nvPr/>
        </p:nvSpPr>
        <p:spPr>
          <a:xfrm>
            <a:off x="2133600" y="173426"/>
            <a:ext cx="7924800" cy="878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CONCLUSIONES SECTORIAL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89A2B6-395D-5CB4-AE95-F8582EE87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50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05EFD-594B-023A-244E-136CC3B0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B83CBFE1-5ACC-29BC-8B0E-46917A3EDE68}"/>
              </a:ext>
            </a:extLst>
          </p:cNvPr>
          <p:cNvSpPr txBox="1">
            <a:spLocks/>
          </p:cNvSpPr>
          <p:nvPr/>
        </p:nvSpPr>
        <p:spPr>
          <a:xfrm>
            <a:off x="2211421" y="1418566"/>
            <a:ext cx="8469549" cy="1156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6400" b="1" dirty="0">
                <a:solidFill>
                  <a:schemeClr val="bg1"/>
                </a:solidFill>
              </a:rPr>
              <a:t>AGRADECIMIENTOS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F48E3F-D9FA-12F3-EE01-98B55E3C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44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62E0AF-C646-2CFD-7EFC-78728081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2B868BF-187C-C79D-65A1-60777D0EC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200615"/>
              </p:ext>
            </p:extLst>
          </p:nvPr>
        </p:nvGraphicFramePr>
        <p:xfrm>
          <a:off x="1389888" y="1334125"/>
          <a:ext cx="9758550" cy="535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ubtítulo 2">
            <a:extLst>
              <a:ext uri="{FF2B5EF4-FFF2-40B4-BE49-F238E27FC236}">
                <a16:creationId xmlns:a16="http://schemas.microsoft.com/office/drawing/2014/main" id="{9DF02A1D-F5E8-28FF-D48A-EA2E65701328}"/>
              </a:ext>
            </a:extLst>
          </p:cNvPr>
          <p:cNvSpPr txBox="1">
            <a:spLocks/>
          </p:cNvSpPr>
          <p:nvPr/>
        </p:nvSpPr>
        <p:spPr>
          <a:xfrm>
            <a:off x="2795079" y="172414"/>
            <a:ext cx="6329465" cy="880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4400" b="1" dirty="0">
                <a:solidFill>
                  <a:schemeClr val="bg1"/>
                </a:solidFill>
              </a:rPr>
              <a:t>AGRADECIMIENTOS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2C9856-E60C-11F9-67F9-F2AD759AB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57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4B3062-9214-B74B-827A-E1241F7C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044B3062-9214-B74B-827A-E1241F7CE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7259AD-59B6-DD48-AAEE-590E1C540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807259AD-59B6-DD48-AAEE-590E1C540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9A4B38-551C-904B-AD8C-4373049FC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graphicEl>
                                              <a:dgm id="{489A4B38-551C-904B-AD8C-4373049FC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538B43-FC1F-594F-941F-9B3BB74C5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>
                                            <p:graphicEl>
                                              <a:dgm id="{19538B43-FC1F-594F-941F-9B3BB74C5A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42AB38-A2CB-5848-9F36-1791AD4AA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>
                                            <p:graphicEl>
                                              <a:dgm id="{E742AB38-A2CB-5848-9F36-1791AD4AAE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5B9BF8-8EA5-4244-9511-CC1204721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>
                                            <p:graphicEl>
                                              <a:dgm id="{DE5B9BF8-8EA5-4244-9511-CC12047213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9BB336-8A3D-584F-9006-72307209B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879BB336-8A3D-584F-9006-72307209B7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FB088C-834F-6642-AB31-06E19C918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6BFB088C-834F-6642-AB31-06E19C918B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EF9E3B-CD46-B94D-B59C-33F4E1464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">
                                            <p:graphicEl>
                                              <a:dgm id="{FEEF9E3B-CD46-B94D-B59C-33F4E1464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CF71-4CD1-A046-8ABC-3DFF4C78E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5">
                                            <p:graphicEl>
                                              <a:dgm id="{C8BBCF71-4CD1-A046-8ABC-3DFF4C78E8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A0DB5D-3BE0-7343-BB2F-9C72E7474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5">
                                            <p:graphicEl>
                                              <a:dgm id="{A7A0DB5D-3BE0-7343-BB2F-9C72E7474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2A745D-AA92-2B4B-B77D-6D2C65526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">
                                            <p:graphicEl>
                                              <a:dgm id="{3C2A745D-AA92-2B4B-B77D-6D2C65526B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CFE349-56B4-8B46-93C9-D44A95803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5">
                                            <p:graphicEl>
                                              <a:dgm id="{E9CFE349-56B4-8B46-93C9-D44A958038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B8F44-FAEE-DF44-AD7F-17A919A15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5">
                                            <p:graphicEl>
                                              <a:dgm id="{8BEB8F44-FAEE-DF44-AD7F-17A919A15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3042B6-549D-9A4C-A482-E5388A9C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5">
                                            <p:graphicEl>
                                              <a:dgm id="{B73042B6-549D-9A4C-A482-E5388A9C5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DECBD8-6073-EB4B-8598-35A191A6E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5">
                                            <p:graphicEl>
                                              <a:dgm id="{2FDECBD8-6073-EB4B-8598-35A191A6E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C293C6-B2DC-9947-BFAE-CD998F35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5">
                                            <p:graphicEl>
                                              <a:dgm id="{04C293C6-B2DC-9947-BFAE-CD998F358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CE21EA-D795-164B-82F4-F19375D4E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5">
                                            <p:graphicEl>
                                              <a:dgm id="{D6CE21EA-D795-164B-82F4-F19375D4E9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F98415-4D5C-5940-A581-5C5C3B726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5">
                                            <p:graphicEl>
                                              <a:dgm id="{E5F98415-4D5C-5940-A581-5C5C3B726B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8B9048-378B-6E4A-B8DD-95E1D631D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5">
                                            <p:graphicEl>
                                              <a:dgm id="{268B9048-378B-6E4A-B8DD-95E1D631D4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8BCF0D-8BF9-1C42-BCB9-EDF41B2FF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5">
                                            <p:graphicEl>
                                              <a:dgm id="{748BCF0D-8BF9-1C42-BCB9-EDF41B2FF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ED0339-8381-7D43-BD30-2B17C9D42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5">
                                            <p:graphicEl>
                                              <a:dgm id="{78ED0339-8381-7D43-BD30-2B17C9D42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224DE7-DE2E-2544-9FD5-050B79A68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5">
                                            <p:graphicEl>
                                              <a:dgm id="{B3224DE7-DE2E-2544-9FD5-050B79A68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E45BD1-6D8A-8960-1F14-717EBD2CB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404C2994-C4F0-BA3A-A0EF-16E68784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896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058E86-F983-1A80-96F8-F7A9DABEC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6" y="797668"/>
            <a:ext cx="3304162" cy="15758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023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979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E67C-8134-8383-D7CF-0C51ED1C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EFC927-D422-CF9A-2539-E0752C8DC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482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24BEDF-7985-724B-656B-44941072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66" y="-38911"/>
            <a:ext cx="1592093" cy="23881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739A2F-4395-AFC9-71F1-CED39B81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681" y="-19454"/>
            <a:ext cx="2577830" cy="1288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BAE0259-C8B0-7709-EAF8-54A00FA64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980" y="-29980"/>
            <a:ext cx="1895356" cy="23792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809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AE442-D99B-34FF-3276-F10910E1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1CB5AD1-03A6-D740-89C7-9B93FFFF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"/>
            <a:ext cx="12192001" cy="68353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ECB5EC-F41A-F92C-F9DB-A9DF0057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66" y="-33146"/>
            <a:ext cx="1267838" cy="19017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C16A3A-AF1A-C71B-E27C-5250CF24E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292" y="12879"/>
            <a:ext cx="1887708" cy="9438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794858-0DEA-E0F0-BDC2-AF06C12D0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80" y="-29980"/>
            <a:ext cx="1559589" cy="19430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935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DF70-F82D-C5AD-34D5-73FF8EDC6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04079BA-BB3C-CF0B-E48B-FC50D66B40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738084"/>
              </p:ext>
            </p:extLst>
          </p:nvPr>
        </p:nvGraphicFramePr>
        <p:xfrm>
          <a:off x="0" y="1499616"/>
          <a:ext cx="12192000" cy="535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A9994E46-29F5-D698-93E9-5E4D9710114E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/>
              <a:t>COMPORTAMIENTO DEL PARQUE PRODUCTIVO 2021-2025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BA0A84-4C58-5FA1-C6C1-F224ABF3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798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9ECEE-C4C9-6F8E-F0F9-37B7696AB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2705287D-AFDE-DE1A-A6B1-14D89E1C98F9}"/>
              </a:ext>
            </a:extLst>
          </p:cNvPr>
          <p:cNvSpPr txBox="1">
            <a:spLocks/>
          </p:cNvSpPr>
          <p:nvPr/>
        </p:nvSpPr>
        <p:spPr>
          <a:xfrm>
            <a:off x="1524000" y="2226583"/>
            <a:ext cx="9144000" cy="2404834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/>
              <a:t>AVES EN POSTURA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AR" sz="5600" b="1" dirty="0"/>
              <a:t>POR HABITANTE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41B6D7-7D0F-8AD2-3591-2CC4DC8DD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058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85F274-D094-1D11-DCE6-476235EEB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89ED65BA-8EC6-5AA7-D97F-59C5A62579A0}"/>
              </a:ext>
            </a:extLst>
          </p:cNvPr>
          <p:cNvSpPr txBox="1">
            <a:spLocks/>
          </p:cNvSpPr>
          <p:nvPr/>
        </p:nvSpPr>
        <p:spPr>
          <a:xfrm>
            <a:off x="1314954" y="141287"/>
            <a:ext cx="9144000" cy="83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AR" sz="3800" b="1" dirty="0">
                <a:solidFill>
                  <a:schemeClr val="bg1"/>
                </a:solidFill>
              </a:rPr>
              <a:t>AVES EN POSTURA POR HABITANTE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B951F85-ECEA-0B6D-57CA-B96AEE83C3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860420"/>
              </p:ext>
            </p:extLst>
          </p:nvPr>
        </p:nvGraphicFramePr>
        <p:xfrm>
          <a:off x="0" y="1010461"/>
          <a:ext cx="12192000" cy="5847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2CB6D70-7457-A855-6F26-2560C686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80" y="-29980"/>
            <a:ext cx="1229193" cy="1364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78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1870</TotalTime>
  <Words>1452</Words>
  <Application>Microsoft Macintosh PowerPoint</Application>
  <PresentationFormat>Panorámica</PresentationFormat>
  <Paragraphs>927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Jose Prida</dc:creator>
  <cp:lastModifiedBy>Juan Jose Prida</cp:lastModifiedBy>
  <cp:revision>13</cp:revision>
  <dcterms:created xsi:type="dcterms:W3CDTF">2026-04-03T23:29:09Z</dcterms:created>
  <dcterms:modified xsi:type="dcterms:W3CDTF">2026-05-12T19:29:55Z</dcterms:modified>
</cp:coreProperties>
</file>