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7" r:id="rId3"/>
    <p:sldId id="269" r:id="rId4"/>
    <p:sldId id="284" r:id="rId5"/>
    <p:sldId id="270" r:id="rId6"/>
    <p:sldId id="271" r:id="rId7"/>
    <p:sldId id="290" r:id="rId8"/>
    <p:sldId id="272" r:id="rId9"/>
    <p:sldId id="286" r:id="rId10"/>
    <p:sldId id="283" r:id="rId11"/>
    <p:sldId id="287" r:id="rId12"/>
    <p:sldId id="278" r:id="rId13"/>
    <p:sldId id="279" r:id="rId14"/>
    <p:sldId id="293" r:id="rId15"/>
    <p:sldId id="292" r:id="rId16"/>
    <p:sldId id="281" r:id="rId17"/>
    <p:sldId id="280" r:id="rId18"/>
    <p:sldId id="282" r:id="rId19"/>
    <p:sldId id="288" r:id="rId20"/>
    <p:sldId id="289" r:id="rId21"/>
    <p:sldId id="268" r:id="rId22"/>
  </p:sldIdLst>
  <p:sldSz cx="9144000" cy="6858000" type="overhead"/>
  <p:notesSz cx="7315200" cy="9601200"/>
  <p:custDataLst>
    <p:tags r:id="rId24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87211" autoAdjust="0"/>
  </p:normalViewPr>
  <p:slideViewPr>
    <p:cSldViewPr>
      <p:cViewPr>
        <p:scale>
          <a:sx n="100" d="100"/>
          <a:sy n="100" d="100"/>
        </p:scale>
        <p:origin x="-546" y="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70238" cy="4794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5E331E0-58E8-45D3-B10A-CE3DC4CD5F56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9" y="4560888"/>
            <a:ext cx="5851526" cy="4319587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91"/>
            <a:ext cx="3170238" cy="4794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12D7E76-1680-47AC-A3A9-C8DF3F357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87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D7E76-1680-47AC-A3A9-C8DF3F357C4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97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397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8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26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7" t="20625" r="15625" b="70938"/>
          <a:stretch>
            <a:fillRect/>
          </a:stretch>
        </p:blipFill>
        <p:spPr bwMode="auto">
          <a:xfrm>
            <a:off x="23961" y="6244532"/>
            <a:ext cx="2224439" cy="5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9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72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37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13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5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3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91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feednews.cl/index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9DB0-26C7-4133-A41A-5E74E9FE2850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3E1-E79B-4D9C-8D17-786BFBCB004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" descr="logo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92" y="181858"/>
            <a:ext cx="18722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8844454" y="1556792"/>
            <a:ext cx="299545" cy="5301208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08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655167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b="1" dirty="0" smtClean="0">
                <a:solidFill>
                  <a:srgbClr val="D60093"/>
                </a:solidFill>
              </a:rPr>
              <a:t>FEEDNEWS 2014:</a:t>
            </a:r>
          </a:p>
          <a:p>
            <a:r>
              <a:rPr lang="es-CL" sz="4400" b="1" dirty="0" smtClean="0">
                <a:solidFill>
                  <a:srgbClr val="D60093"/>
                </a:solidFill>
              </a:rPr>
              <a:t>III </a:t>
            </a:r>
            <a:r>
              <a:rPr lang="es-CL" sz="4400" b="1" dirty="0">
                <a:solidFill>
                  <a:srgbClr val="D60093"/>
                </a:solidFill>
              </a:rPr>
              <a:t>Conferencia Internacional de Alimentos para Animales</a:t>
            </a:r>
            <a:endParaRPr lang="es-CL" sz="4400" dirty="0">
              <a:solidFill>
                <a:srgbClr val="D60093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5616" y="4149079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chemeClr val="bg1">
                    <a:lumMod val="50000"/>
                  </a:schemeClr>
                </a:solidFill>
              </a:rPr>
              <a:t>“Desafíos y Beneficios en la Implementación de un sistema HACCP en una fábrica de alimentos balanceados”.</a:t>
            </a:r>
          </a:p>
          <a:p>
            <a:endParaRPr lang="es-C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800" b="1" dirty="0" smtClean="0">
                <a:solidFill>
                  <a:schemeClr val="bg1">
                    <a:lumMod val="50000"/>
                  </a:schemeClr>
                </a:solidFill>
              </a:rPr>
              <a:t>Carla </a:t>
            </a:r>
            <a:r>
              <a:rPr lang="es-CL" sz="2800" b="1" dirty="0" err="1" smtClean="0">
                <a:solidFill>
                  <a:schemeClr val="bg1">
                    <a:lumMod val="50000"/>
                  </a:schemeClr>
                </a:solidFill>
              </a:rPr>
              <a:t>Filippi</a:t>
            </a:r>
            <a:r>
              <a:rPr lang="es-CL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2800" b="1" dirty="0" err="1" smtClean="0">
                <a:solidFill>
                  <a:schemeClr val="bg1">
                    <a:lumMod val="50000"/>
                  </a:schemeClr>
                </a:solidFill>
              </a:rPr>
              <a:t>Rosevear</a:t>
            </a:r>
            <a:endParaRPr lang="es-CL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D60093"/>
                </a:solidFill>
              </a:rPr>
              <a:t>Principales desafíos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5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Peligros a evaluar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Bacterias patógenas (Salmonella,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E.coli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, Listeria,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Campylobacter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Hongos.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Factores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antinutricionales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fitatos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, inhibidores de tripsina, etc.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Plagas 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Virus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Micotoxinas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Metales pesados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Dioxinas,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furanos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</a:rPr>
              <a:t>Pcbs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Pesticidas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736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D60093"/>
                </a:solidFill>
              </a:rPr>
              <a:t>Principales desafíos</a:t>
            </a:r>
            <a:endParaRPr lang="es-CL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Peligros a evaluar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Residuos medicamentos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Proteína animal en 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alimentos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para rumiantes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Materias extrañas (metales, vidrios, plásticos </a:t>
            </a:r>
            <a:r>
              <a:rPr lang="es-CL" sz="240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7363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D60093"/>
                </a:solidFill>
              </a:rPr>
              <a:t>Principales Desafíos 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Plan HACCP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Requiere conocimientos técnicos específicos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Si no se realiza un buen análisis de peligros, el plan puede proveer de  una falsa sensación de seguridad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Escasa información para determinar límites críticos de control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Debe validarse su efectividad: bibliográfica o empíricamente.</a:t>
            </a:r>
          </a:p>
          <a:p>
            <a:endParaRPr lang="es-CL" sz="2400" dirty="0" smtClean="0"/>
          </a:p>
          <a:p>
            <a:endParaRPr lang="es-C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La experiencia de </a:t>
            </a:r>
            <a:r>
              <a:rPr lang="es-CL" sz="3600" dirty="0" err="1" smtClean="0">
                <a:solidFill>
                  <a:srgbClr val="D60093"/>
                </a:solidFill>
              </a:rPr>
              <a:t>Champion</a:t>
            </a:r>
            <a:r>
              <a:rPr lang="es-CL" sz="3600" dirty="0" smtClean="0">
                <a:solidFill>
                  <a:srgbClr val="D60093"/>
                </a:solidFill>
              </a:rPr>
              <a:t> </a:t>
            </a:r>
            <a:endParaRPr lang="es-CL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Es indispensable para seguir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Perseverancia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y por sobre todo</a:t>
            </a:r>
          </a:p>
          <a:p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D60093"/>
                </a:solidFill>
              </a:rPr>
              <a:t>La experiencia </a:t>
            </a:r>
            <a:r>
              <a:rPr lang="es-CL" sz="3600" dirty="0" smtClean="0">
                <a:solidFill>
                  <a:srgbClr val="D60093"/>
                </a:solidFill>
              </a:rPr>
              <a:t>de </a:t>
            </a:r>
            <a:r>
              <a:rPr lang="es-CL" sz="3600" dirty="0" err="1">
                <a:solidFill>
                  <a:srgbClr val="D60093"/>
                </a:solidFill>
              </a:rPr>
              <a:t>Champion</a:t>
            </a:r>
            <a:r>
              <a:rPr lang="es-CL" sz="3600" dirty="0">
                <a:solidFill>
                  <a:srgbClr val="D60093"/>
                </a:solidFill>
              </a:rPr>
              <a:t> </a:t>
            </a:r>
            <a:endParaRPr lang="es-CL" sz="3600" dirty="0"/>
          </a:p>
        </p:txBody>
      </p:sp>
      <p:pic>
        <p:nvPicPr>
          <p:cNvPr id="8194" name="Picture 2" descr="C:\Users\Carla Filippi\AppData\Local\Microsoft\Windows\Temporary Internet Files\Content.IE5\VLTXD6WB\1017521_649168751818974_849678613381545923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7448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Porqué insistir? </a:t>
            </a:r>
            <a:endParaRPr lang="es-CL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CL" sz="6000" b="1" dirty="0">
                <a:solidFill>
                  <a:schemeClr val="bg1">
                    <a:lumMod val="50000"/>
                  </a:schemeClr>
                </a:solidFill>
              </a:rPr>
              <a:t>Prevenir es siempre más barato que corregir</a:t>
            </a:r>
          </a:p>
          <a:p>
            <a:pPr marL="0" indent="0">
              <a:buNone/>
            </a:pPr>
            <a:endParaRPr lang="es-CL" sz="6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Falla Interna es 5 a 15 veces más caro que prevenir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Re-inspección 	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Re-analizar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Re-clasificar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Re-envasar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Re-etiquetar o codificar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mermar</a:t>
            </a:r>
          </a:p>
          <a:p>
            <a:pPr marL="0" indent="0">
              <a:buNone/>
            </a:pPr>
            <a:endParaRPr lang="es-CL" sz="6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Falla Externa es por lo menos 15 a 30 veces más caro que prevenir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Reclamos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Devoluciones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CL" sz="6000" dirty="0" err="1">
                <a:solidFill>
                  <a:schemeClr val="bg1">
                    <a:lumMod val="50000"/>
                  </a:schemeClr>
                </a:solidFill>
              </a:rPr>
              <a:t>Recalls</a:t>
            </a:r>
            <a:endParaRPr lang="es-CL" sz="6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6000" dirty="0">
                <a:solidFill>
                  <a:schemeClr val="bg1">
                    <a:lumMod val="50000"/>
                  </a:schemeClr>
                </a:solidFill>
              </a:rPr>
              <a:t>	Demandas</a:t>
            </a:r>
          </a:p>
          <a:p>
            <a:pPr marL="0" indent="0" algn="r">
              <a:buNone/>
            </a:pPr>
            <a:r>
              <a:rPr lang="es-MX" altLang="es-CL" sz="3400" dirty="0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n-US" altLang="es-CL" sz="3400" dirty="0">
                <a:latin typeface="Times New Roman" pitchFamily="18" charset="0"/>
                <a:cs typeface="Times New Roman" pitchFamily="18" charset="0"/>
              </a:rPr>
              <a:t>: Principles of Quality Costs, 3</a:t>
            </a:r>
            <a:r>
              <a:rPr lang="en-US" altLang="es-CL" sz="34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es-CL" sz="3400" dirty="0">
                <a:latin typeface="Times New Roman" pitchFamily="18" charset="0"/>
                <a:cs typeface="Times New Roman" pitchFamily="18" charset="0"/>
              </a:rPr>
              <a:t> Edition, ASQ Quality Press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91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D60093"/>
                </a:solidFill>
              </a:rPr>
              <a:t>Beneficios del HACCP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bg1">
                    <a:lumMod val="50000"/>
                  </a:schemeClr>
                </a:solidFill>
              </a:rPr>
              <a:t>Para el cliente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Confianza en el producto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Respuestas oportunas y adecuadas frente a problemas de inocuidad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Disminuye reclamos y devoluciones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90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Beneficios del HACCP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2400" dirty="0" smtClean="0"/>
          </a:p>
          <a:p>
            <a:endParaRPr lang="es-C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01750"/>
            <a:ext cx="840105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>
                <a:solidFill>
                  <a:srgbClr val="D60093"/>
                </a:solidFill>
              </a:rPr>
              <a:t>Beneficios del HACCP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400" b="1" dirty="0">
                <a:solidFill>
                  <a:schemeClr val="bg1">
                    <a:lumMod val="50000"/>
                  </a:schemeClr>
                </a:solidFill>
              </a:rPr>
              <a:t>Para el negocio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Imagen de credibilidad para la empresa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Favorece el comercio internacional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Da tranquilidad a los accionistas y directivos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Protege el negocio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0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D60093"/>
                </a:solidFill>
              </a:rPr>
              <a:t>Beneficios del HACCP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bg1">
                    <a:lumMod val="50000"/>
                  </a:schemeClr>
                </a:solidFill>
              </a:rPr>
              <a:t>Para la fábrica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Mejora las competencias del personal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Promueve la mejora continua en procesos </a:t>
            </a:r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Disminuye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reclamos, reprocesos y devoluciones.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Evita las limitaciones de la inspección </a:t>
            </a:r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Optimiza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recursos al focalizarlos en 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los PCC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Menor valor prima del Seguro de Responsabilidad Civil 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288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5760640" cy="486054"/>
          </a:xfrm>
        </p:spPr>
        <p:txBody>
          <a:bodyPr>
            <a:noAutofit/>
          </a:bodyPr>
          <a:lstStyle/>
          <a:p>
            <a:pPr algn="l"/>
            <a:r>
              <a:rPr lang="es-ES" sz="3600" b="1" dirty="0" err="1" smtClean="0">
                <a:solidFill>
                  <a:srgbClr val="D60093"/>
                </a:solidFill>
                <a:latin typeface="+mn-lt"/>
              </a:rPr>
              <a:t>Champion</a:t>
            </a:r>
            <a:r>
              <a:rPr lang="es-ES" sz="3600" b="1" dirty="0" smtClean="0">
                <a:solidFill>
                  <a:srgbClr val="D60093"/>
                </a:solidFill>
                <a:latin typeface="+mn-lt"/>
              </a:rPr>
              <a:t> S.A</a:t>
            </a:r>
            <a:endParaRPr lang="es-CL" sz="36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7488832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Empresa familiar fundada hace 75 años, dedicada a los negocios de:</a:t>
            </a:r>
          </a:p>
          <a:p>
            <a:pPr marL="0" indent="0" algn="just">
              <a:buNone/>
            </a:pPr>
            <a:endParaRPr lang="es-CL" sz="1800" dirty="0" smtClean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Nutrición animal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(aves, bovinos, equinos, cerdos, ovinos, conejos)</a:t>
            </a:r>
          </a:p>
          <a:p>
            <a:pPr algn="just"/>
            <a:r>
              <a:rPr lang="es-CL" sz="2000" b="1" dirty="0" err="1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Pet</a:t>
            </a: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000" b="1" dirty="0" err="1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food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(gatos, perros y pequeñas mascotas)</a:t>
            </a:r>
          </a:p>
          <a:p>
            <a:pPr algn="just"/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Huevo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(cáscara e industrializado)</a:t>
            </a:r>
            <a:endParaRPr lang="es-CL" sz="2000" dirty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El año 2008 se regula que las fábricas de alimentos para consumo humano deben certificar HACCP según la </a:t>
            </a:r>
            <a:r>
              <a:rPr lang="es-CL" sz="1800" dirty="0" err="1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NCh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2861.</a:t>
            </a:r>
          </a:p>
          <a:p>
            <a:pPr marL="0" indent="0" algn="just">
              <a:buNone/>
            </a:pP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Nuestra filial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Premium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S.A.  se certifica. Al año siguiente se comienzan a certificar voluntariamente nuestros </a:t>
            </a:r>
            <a:r>
              <a:rPr lang="es-CL" sz="1800" dirty="0" err="1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packings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de huevos.</a:t>
            </a:r>
          </a:p>
          <a:p>
            <a:pPr marL="0" indent="0" algn="just">
              <a:buNone/>
            </a:pPr>
            <a:endParaRPr lang="es-CL" sz="1800" dirty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La integración de la empresa nos genera la necesidad de garantizar la inocuidad en los alimentos fabricados para nuestras ponedoras. Así, seguimos implementando para tener las fábricas de </a:t>
            </a:r>
            <a:r>
              <a:rPr lang="es-CL" sz="1800" dirty="0" err="1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Petfood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y de piensos  certificadas.</a:t>
            </a:r>
            <a:endParaRPr lang="es-CL" sz="1800" dirty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949280"/>
            <a:ext cx="89289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4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D60093"/>
                </a:solidFill>
              </a:rPr>
              <a:t>Beneficios del HACCP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2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600" dirty="0" smtClean="0">
                <a:solidFill>
                  <a:schemeClr val="bg1">
                    <a:lumMod val="50000"/>
                  </a:schemeClr>
                </a:solidFill>
              </a:rPr>
              <a:t>Y lo más importante…</a:t>
            </a:r>
          </a:p>
          <a:p>
            <a:pPr marL="0" indent="0">
              <a:buNone/>
            </a:pPr>
            <a:endParaRPr lang="es-C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Protege la salud de nuestros clientes y consumidores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3620"/>
            <a:ext cx="4104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696744" cy="2880320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AUTOR Carla </a:t>
            </a:r>
            <a:r>
              <a:rPr lang="es-ES" sz="2400" b="1" dirty="0" err="1" smtClean="0">
                <a:solidFill>
                  <a:srgbClr val="D60093"/>
                </a:solidFill>
                <a:latin typeface="+mn-lt"/>
              </a:rPr>
              <a:t>Filippi</a:t>
            </a: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 </a:t>
            </a:r>
            <a:r>
              <a:rPr lang="es-ES" sz="2400" b="1" dirty="0" err="1" smtClean="0">
                <a:solidFill>
                  <a:srgbClr val="D60093"/>
                </a:solidFill>
                <a:latin typeface="+mn-lt"/>
              </a:rPr>
              <a:t>Rosevear</a:t>
            </a: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/>
            </a:r>
            <a:br>
              <a:rPr lang="es-ES" sz="2400" b="1" dirty="0" smtClean="0">
                <a:solidFill>
                  <a:srgbClr val="D60093"/>
                </a:solidFill>
                <a:latin typeface="+mn-lt"/>
              </a:rPr>
            </a:b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CARGO Gerente de Calidad y Medioambiente</a:t>
            </a:r>
            <a:br>
              <a:rPr lang="es-ES" sz="2400" b="1" dirty="0" smtClean="0">
                <a:solidFill>
                  <a:srgbClr val="D60093"/>
                </a:solidFill>
                <a:latin typeface="+mn-lt"/>
              </a:rPr>
            </a:b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EMPRESA </a:t>
            </a:r>
            <a:r>
              <a:rPr lang="es-ES" sz="2400" b="1" dirty="0" err="1" smtClean="0">
                <a:solidFill>
                  <a:srgbClr val="D60093"/>
                </a:solidFill>
                <a:latin typeface="+mn-lt"/>
              </a:rPr>
              <a:t>Champion</a:t>
            </a: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 S.A.</a:t>
            </a:r>
            <a:br>
              <a:rPr lang="es-ES" sz="2400" b="1" dirty="0" smtClean="0">
                <a:solidFill>
                  <a:srgbClr val="D60093"/>
                </a:solidFill>
                <a:latin typeface="+mn-lt"/>
              </a:rPr>
            </a:br>
            <a:r>
              <a:rPr lang="es-ES" sz="2400" b="1" dirty="0" smtClean="0">
                <a:solidFill>
                  <a:srgbClr val="D60093"/>
                </a:solidFill>
                <a:latin typeface="+mn-lt"/>
              </a:rPr>
              <a:t>CORREO ELECTRÓNICO cfilippi@champion.cl</a:t>
            </a:r>
            <a:br>
              <a:rPr lang="es-ES" sz="2400" b="1" dirty="0" smtClean="0">
                <a:solidFill>
                  <a:srgbClr val="D60093"/>
                </a:solidFill>
                <a:latin typeface="+mn-lt"/>
              </a:rPr>
            </a:br>
            <a:endParaRPr lang="es-CL" sz="2400" b="1" dirty="0">
              <a:solidFill>
                <a:srgbClr val="D60093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36704" cy="792088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Porqué HACCP ?</a:t>
            </a:r>
            <a:endParaRPr lang="es-CL" sz="3600" dirty="0">
              <a:solidFill>
                <a:srgbClr val="D6009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21"/>
          </a:xfrm>
        </p:spPr>
        <p:txBody>
          <a:bodyPr>
            <a:no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La inocuidad es parte de la esencia de los alimentos, es una responsabilidad ética.</a:t>
            </a:r>
          </a:p>
          <a:p>
            <a:pPr marL="0" indent="0">
              <a:buNone/>
            </a:pPr>
            <a:endParaRPr lang="es-C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La metodología del HACCP es reconocida internacionalmente como la manera más eficaz de lograr inocuidad en los alimentos;</a:t>
            </a:r>
          </a:p>
          <a:p>
            <a:pPr lvl="1"/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usa fundamentos científicos, </a:t>
            </a:r>
          </a:p>
          <a:p>
            <a:pPr lvl="1"/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es sistemático y preventivo,</a:t>
            </a:r>
          </a:p>
          <a:p>
            <a:pPr lvl="1"/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permite un uso racional de los recursos, </a:t>
            </a:r>
          </a:p>
          <a:p>
            <a:pPr lvl="1"/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deja evidencia del desempeño de la empresa en inocuidad y</a:t>
            </a:r>
          </a:p>
          <a:p>
            <a:pPr lvl="1"/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isminuye las </a:t>
            </a:r>
            <a:r>
              <a:rPr lang="es-CL" sz="2000" dirty="0" err="1" smtClean="0">
                <a:solidFill>
                  <a:schemeClr val="bg1">
                    <a:lumMod val="50000"/>
                  </a:schemeClr>
                </a:solidFill>
              </a:rPr>
              <a:t>ETAs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s-C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6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D60093"/>
                </a:solidFill>
              </a:rPr>
              <a:t>Cual HACCP </a:t>
            </a:r>
            <a:r>
              <a:rPr lang="es-CL" dirty="0">
                <a:solidFill>
                  <a:srgbClr val="D60093"/>
                </a:solidFill>
              </a:rPr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L" sz="2000" dirty="0">
                <a:solidFill>
                  <a:prstClr val="white">
                    <a:lumMod val="50000"/>
                  </a:prstClr>
                </a:solidFill>
              </a:rPr>
              <a:t>El HACCP a certificar debe enfocarse al tipo de 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producto, al mercado y/o </a:t>
            </a:r>
            <a:r>
              <a:rPr lang="es-CL" sz="2000" dirty="0">
                <a:solidFill>
                  <a:prstClr val="white">
                    <a:lumMod val="50000"/>
                  </a:prstClr>
                </a:solidFill>
              </a:rPr>
              <a:t>a los requerimientos 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específicos de </a:t>
            </a:r>
            <a:r>
              <a:rPr lang="es-CL" sz="2000" dirty="0">
                <a:solidFill>
                  <a:prstClr val="white">
                    <a:lumMod val="50000"/>
                  </a:prstClr>
                </a:solidFill>
              </a:rPr>
              <a:t>los 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clientes.</a:t>
            </a:r>
          </a:p>
          <a:p>
            <a:pPr lvl="0"/>
            <a:endParaRPr lang="es-CL" sz="2000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No todas las normas HACCP aplican por igual a los alimentos de consumo humano, de </a:t>
            </a:r>
            <a:r>
              <a:rPr lang="es-CL" sz="2000" dirty="0" err="1" smtClean="0">
                <a:solidFill>
                  <a:prstClr val="white">
                    <a:lumMod val="50000"/>
                  </a:prstClr>
                </a:solidFill>
              </a:rPr>
              <a:t>Pet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CL" sz="2000" dirty="0" err="1" smtClean="0">
                <a:solidFill>
                  <a:prstClr val="white">
                    <a:lumMod val="50000"/>
                  </a:prstClr>
                </a:solidFill>
              </a:rPr>
              <a:t>Food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 o de piensos.</a:t>
            </a:r>
            <a:endParaRPr lang="es-CL" sz="19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lvl="0" indent="0">
              <a:buNone/>
            </a:pPr>
            <a:endParaRPr lang="es-CL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L" sz="2000" dirty="0">
                <a:solidFill>
                  <a:prstClr val="white">
                    <a:lumMod val="50000"/>
                  </a:prstClr>
                </a:solidFill>
              </a:rPr>
              <a:t>Si lo que se busca es un reconocimiento en el mercado debe ser mediante una norma certificable 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(con alimentación animal dentro de su alcance) por </a:t>
            </a:r>
            <a:r>
              <a:rPr lang="es-CL" sz="2000" dirty="0">
                <a:solidFill>
                  <a:prstClr val="white">
                    <a:lumMod val="50000"/>
                  </a:prstClr>
                </a:solidFill>
              </a:rPr>
              <a:t>una casa certificadora acreditada. </a:t>
            </a:r>
            <a:endParaRPr lang="es-CL" sz="20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</a:pPr>
            <a:r>
              <a:rPr lang="es-CL" sz="2000" dirty="0" err="1" smtClean="0">
                <a:solidFill>
                  <a:prstClr val="white">
                    <a:lumMod val="50000"/>
                  </a:prstClr>
                </a:solidFill>
              </a:rPr>
              <a:t>Ej</a:t>
            </a:r>
            <a:r>
              <a:rPr lang="es-CL" sz="2000" dirty="0" smtClean="0">
                <a:solidFill>
                  <a:prstClr val="white">
                    <a:lumMod val="50000"/>
                  </a:prstClr>
                </a:solidFill>
              </a:rPr>
              <a:t>:</a:t>
            </a:r>
          </a:p>
          <a:p>
            <a:pPr lvl="1"/>
            <a:r>
              <a:rPr lang="es-CL" sz="1800" dirty="0" err="1" smtClean="0">
                <a:solidFill>
                  <a:prstClr val="white">
                    <a:lumMod val="50000"/>
                  </a:prstClr>
                </a:solidFill>
              </a:rPr>
              <a:t>NCh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2861 sirve como metodología pero es solo consumo humano</a:t>
            </a:r>
          </a:p>
          <a:p>
            <a:pPr lvl="1"/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FSSC 22000 Antigua ISO 22000+PAS 220</a:t>
            </a:r>
          </a:p>
          <a:p>
            <a:pPr lvl="1"/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SQF 1000 se basa en HACCP</a:t>
            </a:r>
          </a:p>
          <a:p>
            <a:pPr lvl="1"/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IFS  más que un HACCP</a:t>
            </a:r>
          </a:p>
          <a:p>
            <a:pPr lvl="1"/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Otras</a:t>
            </a:r>
            <a:endParaRPr lang="es-CL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6408712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Principales desafíos del HACCP en alimentos para animales.</a:t>
            </a:r>
            <a:endParaRPr lang="es-CL" sz="3600" dirty="0">
              <a:solidFill>
                <a:srgbClr val="D6009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9202" y="1716087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Programa de Prerrequisitos</a:t>
            </a:r>
          </a:p>
          <a:p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Instalaciones no diseñadas para aplicar HACCP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Equipos  no diseñados para una buena limpieza y desinfección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Falta de competencias  técnicas del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Problemas culturales.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Resistencia a la aplicación de BPM y de BPH.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2400" i="1" dirty="0" smtClean="0">
                <a:solidFill>
                  <a:schemeClr val="bg1">
                    <a:lumMod val="50000"/>
                  </a:schemeClr>
                </a:solidFill>
              </a:rPr>
              <a:t>Esto hace que la etapa sea muy compleja y demorosa.</a:t>
            </a:r>
          </a:p>
          <a:p>
            <a:endParaRPr lang="es-CL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8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5748763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Principales Desafíos </a:t>
            </a:r>
            <a:endParaRPr lang="es-CL" sz="3600" dirty="0">
              <a:solidFill>
                <a:srgbClr val="D6009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268760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Proveedores de Materias Primas</a:t>
            </a:r>
          </a:p>
          <a:p>
            <a:endParaRPr lang="es-C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Compra de materias primas vegetales a intermediarios: producción de origen desconocido e imposibilidad de trazar.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Falta de  análisis de contaminantes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Falta de regulación acorde a un HACCP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Falta de incentivos para invertir en inocuidad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Disponibilidad de Materia Primas juega en contra de los programas de Evaluación de Proveedores.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7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5748763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Principales Desafíos </a:t>
            </a:r>
            <a:endParaRPr lang="es-CL" sz="3600" dirty="0">
              <a:solidFill>
                <a:srgbClr val="D6009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91580" y="1268760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Proveedores de Materias Primas</a:t>
            </a:r>
          </a:p>
          <a:p>
            <a:endParaRPr lang="es-C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Malas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prácticas en el manejo: Transportes usados con otros propósitos y envases reutilizados.</a:t>
            </a:r>
          </a:p>
          <a:p>
            <a:endParaRPr lang="es-C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2254"/>
            <a:ext cx="3024336" cy="35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 flipV="1">
            <a:off x="2915816" y="5229200"/>
            <a:ext cx="14401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2254"/>
            <a:ext cx="4320480" cy="35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5004048" y="6165304"/>
            <a:ext cx="2880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6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5748763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rgbClr val="D60093"/>
                </a:solidFill>
              </a:rPr>
              <a:t>Principales desafíos</a:t>
            </a:r>
            <a:endParaRPr lang="es-CL" sz="3600" dirty="0">
              <a:solidFill>
                <a:srgbClr val="D6009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Análisis de peligros</a:t>
            </a:r>
          </a:p>
          <a:p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Dificultad de prever todos los peligros.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Considerar los peligros intencionales.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Poca información histórica de análisis de contaminantes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En mascotas enfoque a la salud del animal.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7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D60093"/>
                </a:solidFill>
              </a:rPr>
              <a:t>Principales desafíos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886003"/>
          </a:xfrm>
        </p:spPr>
        <p:txBody>
          <a:bodyPr/>
          <a:lstStyle/>
          <a:p>
            <a:pPr marL="0" indent="0">
              <a:buNone/>
            </a:pPr>
            <a:r>
              <a:rPr lang="es-CL" sz="2400" b="1" dirty="0" smtClean="0">
                <a:solidFill>
                  <a:schemeClr val="bg1">
                    <a:lumMod val="50000"/>
                  </a:schemeClr>
                </a:solidFill>
              </a:rPr>
              <a:t>Análisis de Peligros</a:t>
            </a:r>
          </a:p>
          <a:p>
            <a:pPr marL="0" indent="0">
              <a:buNone/>
            </a:pPr>
            <a:endParaRPr lang="es-C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piensos doble enfoque; a la salud del animal y a la del consumidor de los productos provenientes de ese animal</a:t>
            </a:r>
          </a:p>
          <a:p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El peligro se debe evaluar según el riesgo por 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especie y si es necesario por etapa de desarrollo. Esto </a:t>
            </a:r>
            <a:r>
              <a:rPr lang="es-CL" sz="2400" dirty="0">
                <a:solidFill>
                  <a:schemeClr val="bg1">
                    <a:lumMod val="50000"/>
                  </a:schemeClr>
                </a:solidFill>
              </a:rPr>
              <a:t>es especialmente sensible en el caso de algunas </a:t>
            </a:r>
            <a:r>
              <a:rPr lang="es-CL" sz="2400" dirty="0" err="1">
                <a:solidFill>
                  <a:schemeClr val="bg1">
                    <a:lumMod val="50000"/>
                  </a:schemeClr>
                </a:solidFill>
              </a:rPr>
              <a:t>micotoxinas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</a:rPr>
              <a:t>Análisis de contaminantes caros y demorosos.  </a:t>
            </a:r>
            <a:endParaRPr lang="es-C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7363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C:\Users\mgalleguillos\Documents\TurningPoint\Sessions\Backup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c96c7940-a59c-4870-8dd9-ed160b675511"/>
  <p:tag name="TPFULLVERSION" val="4.4.0.2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8147</TotalTime>
  <Words>831</Words>
  <Application>Microsoft Office PowerPoint</Application>
  <PresentationFormat>Transparencia</PresentationFormat>
  <Paragraphs>152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Champion S.A</vt:lpstr>
      <vt:lpstr>Porqué HACCP ?</vt:lpstr>
      <vt:lpstr>Cual HACCP ?</vt:lpstr>
      <vt:lpstr>Principales desafíos del HACCP en alimentos para animales.</vt:lpstr>
      <vt:lpstr>Principales Desafíos </vt:lpstr>
      <vt:lpstr>Principales Desafíos </vt:lpstr>
      <vt:lpstr>Principales desafíos</vt:lpstr>
      <vt:lpstr>Principales desafíos</vt:lpstr>
      <vt:lpstr>Principales desafíos</vt:lpstr>
      <vt:lpstr>Principales desafíos</vt:lpstr>
      <vt:lpstr>Principales Desafíos </vt:lpstr>
      <vt:lpstr>La experiencia de Champion </vt:lpstr>
      <vt:lpstr>La experiencia de Champion </vt:lpstr>
      <vt:lpstr>Porqué insistir? </vt:lpstr>
      <vt:lpstr>Beneficios del HACCP </vt:lpstr>
      <vt:lpstr>Beneficios del HACCP</vt:lpstr>
      <vt:lpstr>Beneficios del HACCP</vt:lpstr>
      <vt:lpstr>Beneficios del HACCP</vt:lpstr>
      <vt:lpstr>Beneficios del HACCP</vt:lpstr>
      <vt:lpstr>AUTOR Carla Filippi Rosevear CARGO Gerente de Calidad y Medioambiente EMPRESA Champion S.A. CORREO ELECTRÓNICO cfilippi@champion.cl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Galleguillos A.</dc:creator>
  <cp:lastModifiedBy>Carla Filippi</cp:lastModifiedBy>
  <cp:revision>203</cp:revision>
  <cp:lastPrinted>2014-04-14T11:37:15Z</cp:lastPrinted>
  <dcterms:created xsi:type="dcterms:W3CDTF">2013-01-30T19:26:31Z</dcterms:created>
  <dcterms:modified xsi:type="dcterms:W3CDTF">2014-11-21T15:00:24Z</dcterms:modified>
</cp:coreProperties>
</file>