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3"/>
  </p:notesMasterIdLst>
  <p:sldIdLst>
    <p:sldId id="256" r:id="rId2"/>
    <p:sldId id="257" r:id="rId3"/>
    <p:sldId id="29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90" r:id="rId18"/>
    <p:sldId id="291" r:id="rId19"/>
    <p:sldId id="292" r:id="rId20"/>
    <p:sldId id="293" r:id="rId21"/>
    <p:sldId id="294" r:id="rId22"/>
    <p:sldId id="295" r:id="rId23"/>
    <p:sldId id="271" r:id="rId24"/>
    <p:sldId id="272" r:id="rId25"/>
    <p:sldId id="273" r:id="rId26"/>
    <p:sldId id="274" r:id="rId27"/>
    <p:sldId id="275" r:id="rId28"/>
    <p:sldId id="276" r:id="rId29"/>
    <p:sldId id="298" r:id="rId30"/>
    <p:sldId id="300" r:id="rId31"/>
    <p:sldId id="277" r:id="rId32"/>
    <p:sldId id="278" r:id="rId33"/>
    <p:sldId id="283" r:id="rId34"/>
    <p:sldId id="301" r:id="rId35"/>
    <p:sldId id="302" r:id="rId36"/>
    <p:sldId id="284" r:id="rId37"/>
    <p:sldId id="285" r:id="rId38"/>
    <p:sldId id="286" r:id="rId39"/>
    <p:sldId id="281" r:id="rId40"/>
    <p:sldId id="287" r:id="rId41"/>
    <p:sldId id="288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8FB15-9D84-4C28-ADDD-99EB8BEA3BF8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8F16F-8D62-4FF6-AEB0-707C4C2823F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0878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8F16F-8D62-4FF6-AEB0-707C4C2823FF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3393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8638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18322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06986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09978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76465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66304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1950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6773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1809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57943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2487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0029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7930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4042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9931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98B69-B5C5-4D14-BFA5-A5C13F8E9AC0}" type="datetimeFigureOut">
              <a:rPr lang="es-ES" smtClean="0"/>
              <a:pPr/>
              <a:t>16/04/2016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CD9CA4-D331-47B9-B71A-683C0EAC637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5028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Office_Word2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 idx="4294967295"/>
          </p:nvPr>
        </p:nvSpPr>
        <p:spPr>
          <a:xfrm>
            <a:off x="323528" y="548680"/>
            <a:ext cx="7772400" cy="1470025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CONTROL DE CALIDAD EN LA FABRICA DE ALIMENTO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6 Subtítulo"/>
          <p:cNvSpPr>
            <a:spLocks noGrp="1"/>
          </p:cNvSpPr>
          <p:nvPr>
            <p:ph type="subTitle" idx="4294967295"/>
          </p:nvPr>
        </p:nvSpPr>
        <p:spPr>
          <a:xfrm>
            <a:off x="827584" y="1643050"/>
            <a:ext cx="6400800" cy="3445905"/>
          </a:xfrm>
        </p:spPr>
        <p:txBody>
          <a:bodyPr/>
          <a:lstStyle/>
          <a:p>
            <a:r>
              <a:rPr lang="es-ES" dirty="0" smtClean="0">
                <a:solidFill>
                  <a:srgbClr val="FFC000"/>
                </a:solidFill>
              </a:rPr>
              <a:t>3RA.JORNADA TECNICA DE ACTUALIZACION </a:t>
            </a:r>
            <a:r>
              <a:rPr lang="es-ES" dirty="0" smtClean="0">
                <a:solidFill>
                  <a:srgbClr val="FFC000"/>
                </a:solidFill>
              </a:rPr>
              <a:t>PECUARIA  14 ABRIL ,2016</a:t>
            </a:r>
            <a:endParaRPr lang="es-ES" dirty="0" smtClean="0">
              <a:solidFill>
                <a:srgbClr val="FFC000"/>
              </a:solidFill>
            </a:endParaRP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Ing. Joaquin A. Paulino</a:t>
            </a: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DSM nutritional Products</a:t>
            </a: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Cel. 809-302-4600</a:t>
            </a: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joaquinp17@gmail.com</a:t>
            </a:r>
          </a:p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Web: aviporcrd.com</a:t>
            </a: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6" name="5 Marcador de contenido" descr="descarga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286256"/>
            <a:ext cx="3857625" cy="1500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3051720"/>
            <a:ext cx="6347714" cy="7067872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CARACTERISTICAS: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-Olor </a:t>
            </a:r>
            <a:br>
              <a:rPr lang="es-ES" dirty="0" smtClean="0"/>
            </a:br>
            <a:r>
              <a:rPr lang="es-ES" dirty="0" smtClean="0"/>
              <a:t>-Color </a:t>
            </a:r>
            <a:br>
              <a:rPr lang="es-ES" dirty="0" smtClean="0"/>
            </a:br>
            <a:r>
              <a:rPr lang="es-ES" dirty="0" smtClean="0"/>
              <a:t>-Sabor</a:t>
            </a:r>
            <a:br>
              <a:rPr lang="es-ES" dirty="0" smtClean="0"/>
            </a:br>
            <a:r>
              <a:rPr lang="es-ES" dirty="0" smtClean="0"/>
              <a:t>-Temperatura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3411760"/>
            <a:ext cx="6347714" cy="8784976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2700" dirty="0" smtClean="0">
                <a:solidFill>
                  <a:srgbClr val="FF0000"/>
                </a:solidFill>
              </a:rPr>
              <a:t>ANALISIS DE LABORATORIO</a:t>
            </a:r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es-ES" sz="3100" dirty="0" smtClean="0">
                <a:solidFill>
                  <a:srgbClr val="FF0000"/>
                </a:solidFill>
              </a:rPr>
              <a:t>1-Bromatologico</a:t>
            </a:r>
            <a:r>
              <a:rPr lang="es-ES" sz="3100" dirty="0" smtClean="0"/>
              <a:t>: Humedad, proteína, grasa, ceniza,  Fibra, calcio, fosforo. </a:t>
            </a:r>
            <a:br>
              <a:rPr lang="es-ES" sz="3100" dirty="0" smtClean="0"/>
            </a:br>
            <a:r>
              <a:rPr lang="es-ES" sz="3100" dirty="0" smtClean="0"/>
              <a:t> </a:t>
            </a:r>
            <a:r>
              <a:rPr lang="es-ES" sz="3100" dirty="0" smtClean="0">
                <a:solidFill>
                  <a:srgbClr val="FF0000"/>
                </a:solidFill>
              </a:rPr>
              <a:t>2-Fisico químico</a:t>
            </a:r>
            <a:r>
              <a:rPr lang="es-ES" sz="3100" dirty="0" smtClean="0"/>
              <a:t>: Granulometría, Densidad.</a:t>
            </a:r>
            <a:br>
              <a:rPr lang="es-ES" sz="3100" dirty="0" smtClean="0"/>
            </a:br>
            <a:r>
              <a:rPr lang="es-ES" sz="3100" dirty="0" smtClean="0">
                <a:solidFill>
                  <a:srgbClr val="FF0000"/>
                </a:solidFill>
              </a:rPr>
              <a:t>3</a:t>
            </a:r>
            <a:r>
              <a:rPr lang="es-ES" sz="3100" dirty="0" smtClean="0"/>
              <a:t>-</a:t>
            </a:r>
            <a:r>
              <a:rPr lang="es-ES" sz="3100" dirty="0" smtClean="0">
                <a:solidFill>
                  <a:srgbClr val="FF0000"/>
                </a:solidFill>
              </a:rPr>
              <a:t>Microbiológico</a:t>
            </a:r>
            <a:r>
              <a:rPr lang="es-ES" sz="3100" dirty="0" smtClean="0"/>
              <a:t>: Conteo de bacterias, Hongos, levaduras y nivel de micotoxinas.</a:t>
            </a:r>
            <a:br>
              <a:rPr lang="es-ES" sz="3100" dirty="0" smtClean="0"/>
            </a:br>
            <a:r>
              <a:rPr lang="es-ES" sz="3100" dirty="0" smtClean="0"/>
              <a:t> </a:t>
            </a:r>
            <a:r>
              <a:rPr lang="es-ES" sz="3100" dirty="0" smtClean="0">
                <a:solidFill>
                  <a:srgbClr val="FF0000"/>
                </a:solidFill>
              </a:rPr>
              <a:t>4-Analisis de grasas y aceites</a:t>
            </a:r>
            <a:r>
              <a:rPr lang="es-ES" sz="3100" dirty="0" smtClean="0"/>
              <a:t>: Acidez, rancidez, índice de peróxido .</a:t>
            </a:r>
            <a:br>
              <a:rPr lang="es-ES" sz="3100" dirty="0" smtClean="0"/>
            </a:br>
            <a:r>
              <a:rPr lang="es-ES" sz="3100" dirty="0" smtClean="0">
                <a:solidFill>
                  <a:srgbClr val="FF0000"/>
                </a:solidFill>
              </a:rPr>
              <a:t>5</a:t>
            </a:r>
            <a:r>
              <a:rPr lang="es-ES" sz="3100" dirty="0" smtClean="0"/>
              <a:t>-</a:t>
            </a:r>
            <a:r>
              <a:rPr lang="es-ES" sz="3100" dirty="0" smtClean="0">
                <a:solidFill>
                  <a:srgbClr val="FF0000"/>
                </a:solidFill>
              </a:rPr>
              <a:t>Otros</a:t>
            </a:r>
            <a:r>
              <a:rPr lang="es-ES" sz="3100" dirty="0" smtClean="0"/>
              <a:t>: Solubilidad de la proteína de la H. Soya ( 75-85  )menor 75  sobrecocinada, mayor 85 cruda, con el </a:t>
            </a:r>
            <a:r>
              <a:rPr lang="es-ES" sz="3100" dirty="0" smtClean="0">
                <a:solidFill>
                  <a:srgbClr val="FF0000"/>
                </a:solidFill>
              </a:rPr>
              <a:t>NIR </a:t>
            </a:r>
            <a:r>
              <a:rPr lang="es-ES" sz="3100" dirty="0" smtClean="0"/>
              <a:t>, Aminoácidos totales y digestibles.</a:t>
            </a:r>
            <a:endParaRPr lang="es-ES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PROCESO DE PRODUCCION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Molienda</a:t>
            </a:r>
          </a:p>
          <a:p>
            <a:pPr>
              <a:buFont typeface="Wingdings" pitchFamily="2" charset="2"/>
              <a:buChar char="ü"/>
            </a:pPr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Mezclado</a:t>
            </a:r>
          </a:p>
          <a:p>
            <a:pPr>
              <a:buFont typeface="Wingdings" pitchFamily="2" charset="2"/>
              <a:buChar char="ü"/>
            </a:pPr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Peletizacion / extrusion</a:t>
            </a:r>
          </a:p>
          <a:p>
            <a:pPr>
              <a:buFont typeface="Wingdings" pitchFamily="2" charset="2"/>
              <a:buChar char="ü"/>
            </a:pPr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Envasado</a:t>
            </a:r>
            <a:endParaRPr lang="es-E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EQUIPOS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 descr="Molino Martill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428737"/>
            <a:ext cx="3581400" cy="2500330"/>
          </a:xfrm>
        </p:spPr>
      </p:pic>
      <p:pic>
        <p:nvPicPr>
          <p:cNvPr id="5" name="4 Imagen" descr="mezclado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357298"/>
            <a:ext cx="3500462" cy="2500330"/>
          </a:xfrm>
          <a:prstGeom prst="rect">
            <a:avLst/>
          </a:prstGeom>
        </p:spPr>
      </p:pic>
      <p:pic>
        <p:nvPicPr>
          <p:cNvPr id="6" name="5 Imagen" descr="Peletizado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1942"/>
            <a:ext cx="4071934" cy="2786058"/>
          </a:xfrm>
          <a:prstGeom prst="rect">
            <a:avLst/>
          </a:prstGeom>
        </p:spPr>
      </p:pic>
      <p:pic>
        <p:nvPicPr>
          <p:cNvPr id="8" name="7 Imagen" descr="Extrusor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3429000"/>
            <a:ext cx="3786214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11560" y="-3195736"/>
            <a:ext cx="6347714" cy="7139880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MOLIENDA :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4400" dirty="0" smtClean="0"/>
              <a:t>A) Debe  garantizar un tamaño de partícula adecuada y homogénea.</a:t>
            </a:r>
            <a:br>
              <a:rPr lang="es-ES" sz="4400" dirty="0" smtClean="0"/>
            </a:br>
            <a:r>
              <a:rPr lang="es-ES" sz="4400" dirty="0" smtClean="0"/>
              <a:t>B) Utilizar cribas de </a:t>
            </a:r>
            <a:r>
              <a:rPr lang="es-ES" sz="4400" dirty="0" smtClean="0">
                <a:solidFill>
                  <a:srgbClr val="FF0000"/>
                </a:solidFill>
              </a:rPr>
              <a:t>4mm</a:t>
            </a:r>
            <a:r>
              <a:rPr lang="es-ES" sz="4400" dirty="0" smtClean="0"/>
              <a:t>  de diámetro.</a:t>
            </a:r>
            <a:br>
              <a:rPr lang="es-ES" sz="4400" dirty="0" smtClean="0"/>
            </a:br>
            <a:r>
              <a:rPr lang="es-ES" sz="4400" dirty="0" smtClean="0"/>
              <a:t>C) Granulometría de </a:t>
            </a:r>
            <a:r>
              <a:rPr lang="es-ES" sz="4400" dirty="0" smtClean="0">
                <a:solidFill>
                  <a:srgbClr val="FF0000"/>
                </a:solidFill>
              </a:rPr>
              <a:t>650</a:t>
            </a:r>
            <a:r>
              <a:rPr lang="es-ES" sz="4400" dirty="0" smtClean="0"/>
              <a:t> </a:t>
            </a:r>
            <a:r>
              <a:rPr lang="es-ES" sz="4400" dirty="0" smtClean="0">
                <a:solidFill>
                  <a:srgbClr val="FF0000"/>
                </a:solidFill>
              </a:rPr>
              <a:t>micra</a:t>
            </a:r>
            <a:r>
              <a:rPr lang="es-ES" sz="4400" dirty="0" smtClean="0"/>
              <a:t> es el mas adecuado para cerdo 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MANTENIMIENTO  DEL MOLINO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5" name="4 Marcador de contenido" descr="Criba2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714488"/>
            <a:ext cx="2428860" cy="2114552"/>
          </a:xfrm>
        </p:spPr>
      </p:pic>
      <p:pic>
        <p:nvPicPr>
          <p:cNvPr id="6" name="5 Imagen" descr="Criba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714488"/>
            <a:ext cx="2428878" cy="2143140"/>
          </a:xfrm>
          <a:prstGeom prst="rect">
            <a:avLst/>
          </a:prstGeom>
        </p:spPr>
      </p:pic>
      <p:pic>
        <p:nvPicPr>
          <p:cNvPr id="7" name="6 Imagen" descr="Dano en los martillos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714488"/>
            <a:ext cx="2895596" cy="2214578"/>
          </a:xfrm>
          <a:prstGeom prst="rect">
            <a:avLst/>
          </a:prstGeom>
        </p:spPr>
      </p:pic>
      <p:pic>
        <p:nvPicPr>
          <p:cNvPr id="8" name="7 Imagen" descr="balance molino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3" y="4000504"/>
            <a:ext cx="2071701" cy="2281233"/>
          </a:xfrm>
          <a:prstGeom prst="rect">
            <a:avLst/>
          </a:prstGeom>
        </p:spPr>
      </p:pic>
      <p:pic>
        <p:nvPicPr>
          <p:cNvPr id="9" name="8 Imagen" descr="Martillos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472" y="4000504"/>
            <a:ext cx="3000428" cy="2286016"/>
          </a:xfrm>
          <a:prstGeom prst="rect">
            <a:avLst/>
          </a:prstGeom>
        </p:spPr>
      </p:pic>
      <p:pic>
        <p:nvPicPr>
          <p:cNvPr id="10" name="9 Imagen" descr="Tipo de martillos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4071942"/>
            <a:ext cx="2500330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dirty="0" smtClean="0"/>
              <a:t>Una molienda precisa garantiza un mezclado </a:t>
            </a:r>
            <a:r>
              <a:rPr lang="es-ES" sz="4000" dirty="0" smtClean="0">
                <a:solidFill>
                  <a:srgbClr val="FF0000"/>
                </a:solidFill>
              </a:rPr>
              <a:t>homogéneo</a:t>
            </a:r>
            <a:r>
              <a:rPr lang="es-ES" sz="4000" dirty="0" smtClean="0"/>
              <a:t> y con calidad.</a:t>
            </a:r>
            <a:endParaRPr lang="es-ES" sz="4000" dirty="0"/>
          </a:p>
        </p:txBody>
      </p:sp>
      <p:pic>
        <p:nvPicPr>
          <p:cNvPr id="6" name="5 Marcador de contenido" descr="MAIZ MOLID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2786058"/>
            <a:ext cx="4929221" cy="3143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MEZCLADORA  ?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Horizontal(Cinta, Paleta).</a:t>
            </a:r>
          </a:p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Vertical</a:t>
            </a:r>
          </a:p>
          <a:p>
            <a:r>
              <a:rPr lang="es-ES" sz="4000" dirty="0" smtClean="0">
                <a:solidFill>
                  <a:schemeClr val="accent1">
                    <a:lumMod val="75000"/>
                  </a:schemeClr>
                </a:solidFill>
              </a:rPr>
              <a:t>De tambor rotativo</a:t>
            </a:r>
            <a:endParaRPr lang="es-ES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MEZCLADORA :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 descr="De Pale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714488"/>
            <a:ext cx="2714644" cy="3286148"/>
          </a:xfrm>
        </p:spPr>
      </p:pic>
      <p:pic>
        <p:nvPicPr>
          <p:cNvPr id="5" name="4 Imagen" descr="VERTICA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1643050"/>
            <a:ext cx="2214578" cy="3143272"/>
          </a:xfrm>
          <a:prstGeom prst="rect">
            <a:avLst/>
          </a:prstGeom>
        </p:spPr>
      </p:pic>
      <p:pic>
        <p:nvPicPr>
          <p:cNvPr id="6" name="5 Imagen" descr="Mixing.pdf - Adobe Reade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1571612"/>
            <a:ext cx="2714644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FF0000"/>
                </a:solidFill>
              </a:rPr>
              <a:t>PATRON DE MEZCLADO EN MEZCLADORA S HORIZONTALES DE CINTAS</a:t>
            </a:r>
            <a:endParaRPr lang="es-ES" sz="2800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114" b="9811"/>
          <a:stretch/>
        </p:blipFill>
        <p:spPr>
          <a:xfrm>
            <a:off x="323528" y="2171576"/>
            <a:ext cx="6984776" cy="39937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¿CONTROL DE CALIDAD?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 descr="14800253-3d-people-human-character-person-with-magnifier-in-hand-and-briefcase-Businessman-3d-render--Stock-Ph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2808312" cy="2685178"/>
          </a:xfr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268760"/>
            <a:ext cx="3268216" cy="212024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221088"/>
            <a:ext cx="2839601" cy="213285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0287" y="3992308"/>
            <a:ext cx="3183985" cy="2106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PATRON DE MEZCLADO EN MEZCLADORAS HORIZONTALES DE PALETAS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534" b="4244"/>
          <a:stretch/>
        </p:blipFill>
        <p:spPr>
          <a:xfrm>
            <a:off x="507091" y="2636912"/>
            <a:ext cx="6552728" cy="36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PATRON DE MEZCLADO EN MEZCLADORAS VERTICALES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59"/>
          <a:stretch/>
        </p:blipFill>
        <p:spPr>
          <a:xfrm>
            <a:off x="616123" y="1772816"/>
            <a:ext cx="6194649" cy="4697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PATRON DE MEZCLADO EN MEZCLADORAS DE TAMBOR ROTATIVO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6182" y="2160588"/>
            <a:ext cx="5175249" cy="3881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71472" y="-3214734"/>
            <a:ext cx="6347714" cy="7283896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EL MEZCLADO :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-Una mezcla perfecta es cuando cada muestra tomada tiene las mismas </a:t>
            </a:r>
            <a:r>
              <a:rPr lang="es-ES" dirty="0" smtClean="0">
                <a:solidFill>
                  <a:srgbClr val="FF0000"/>
                </a:solidFill>
              </a:rPr>
              <a:t>proporciones</a:t>
            </a:r>
            <a:r>
              <a:rPr lang="es-ES" dirty="0" smtClean="0"/>
              <a:t> de partículas y nutrientes igual a la muestra entera.</a:t>
            </a:r>
            <a:br>
              <a:rPr lang="es-ES" dirty="0" smtClean="0"/>
            </a:br>
            <a:r>
              <a:rPr lang="es-ES" dirty="0" smtClean="0"/>
              <a:t>-En la practica es imposible lograr una mezcla perfecta.</a:t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83568" y="-2979712"/>
            <a:ext cx="6347714" cy="7488832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FACTORES QUE INFLUYEN EN UN BUEN MEZCLADO: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-</a:t>
            </a:r>
            <a:r>
              <a:rPr lang="es-ES" sz="4400" dirty="0" smtClean="0"/>
              <a:t>Tamaño y forma de la partícula.</a:t>
            </a:r>
            <a:br>
              <a:rPr lang="es-ES" sz="4400" dirty="0" smtClean="0"/>
            </a:br>
            <a:r>
              <a:rPr lang="es-ES" sz="4400" dirty="0" smtClean="0"/>
              <a:t>-Densidad.</a:t>
            </a:r>
            <a:br>
              <a:rPr lang="es-ES" sz="4400" dirty="0" smtClean="0"/>
            </a:br>
            <a:r>
              <a:rPr lang="es-ES" sz="4400" dirty="0" smtClean="0"/>
              <a:t>-Carga electrostática</a:t>
            </a:r>
            <a:br>
              <a:rPr lang="es-ES" sz="4400" dirty="0" smtClean="0"/>
            </a:br>
            <a:r>
              <a:rPr lang="es-ES" sz="4400" dirty="0" smtClean="0"/>
              <a:t>-Higroscopicidad</a:t>
            </a:r>
            <a:br>
              <a:rPr lang="es-ES" sz="4400" dirty="0" smtClean="0"/>
            </a:br>
            <a:r>
              <a:rPr lang="es-ES" sz="4400" dirty="0" smtClean="0"/>
              <a:t>-Capacidad de fluidez</a:t>
            </a:r>
            <a:br>
              <a:rPr lang="es-ES" sz="4400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988994"/>
            <a:ext cx="8229600" cy="5869006"/>
          </a:xfrm>
        </p:spPr>
        <p:txBody>
          <a:bodyPr/>
          <a:lstStyle/>
          <a:p>
            <a:pPr algn="l"/>
            <a:r>
              <a:rPr lang="es-ES" sz="4400" dirty="0" smtClean="0"/>
              <a:t>El personal de control de calidad </a:t>
            </a:r>
            <a:r>
              <a:rPr lang="es-ES" sz="4400" dirty="0" smtClean="0">
                <a:solidFill>
                  <a:srgbClr val="FF0000"/>
                </a:solidFill>
              </a:rPr>
              <a:t>debe monitorear </a:t>
            </a:r>
            <a:r>
              <a:rPr lang="es-ES" sz="4400" dirty="0" smtClean="0"/>
              <a:t>continuamente la </a:t>
            </a:r>
            <a:br>
              <a:rPr lang="es-ES" sz="4400" dirty="0" smtClean="0"/>
            </a:br>
            <a:r>
              <a:rPr lang="es-ES" sz="4400" dirty="0" smtClean="0"/>
              <a:t>granulometría del maíz molido , la harina de soya y otros ingredientes que puedan incidir en la homogeneidad del mezclado.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 LIMPIEZA ?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7" name="6 Marcador de contenido" descr="MEZCLADORA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7" y="1600200"/>
            <a:ext cx="4071966" cy="4525963"/>
          </a:xfrm>
        </p:spPr>
      </p:pic>
      <p:pic>
        <p:nvPicPr>
          <p:cNvPr id="4" name="3 Imagen" descr="limpieza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500174"/>
            <a:ext cx="4000528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PRUEBA DE MEZCLADO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99" y="1214422"/>
            <a:ext cx="6347714" cy="4809467"/>
          </a:xfrm>
        </p:spPr>
        <p:txBody>
          <a:bodyPr>
            <a:normAutofit/>
          </a:bodyPr>
          <a:lstStyle/>
          <a:p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Coeficiente de Variación CV%  (</a:t>
            </a:r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</a:rPr>
              <a:t>&lt;10%).</a:t>
            </a:r>
            <a:endParaRPr lang="es-E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Tiempo  optimo de Mezclado TOM (Determinar ).</a:t>
            </a:r>
          </a:p>
          <a:p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Con microtrazadores</a:t>
            </a:r>
          </a:p>
          <a:p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Ion sodio</a:t>
            </a:r>
          </a:p>
          <a:p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</a:rPr>
              <a:t>Otros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3 Imagen" descr="Microtrace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00438"/>
            <a:ext cx="3214710" cy="2631925"/>
          </a:xfrm>
          <a:prstGeom prst="rect">
            <a:avLst/>
          </a:prstGeom>
        </p:spPr>
      </p:pic>
      <p:pic>
        <p:nvPicPr>
          <p:cNvPr id="5" name="4 Imagen" descr="Microtrazado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37" y="3500438"/>
            <a:ext cx="2371725" cy="2643206"/>
          </a:xfrm>
          <a:prstGeom prst="rect">
            <a:avLst/>
          </a:prstGeom>
        </p:spPr>
      </p:pic>
      <p:pic>
        <p:nvPicPr>
          <p:cNvPr id="6" name="5 Imagen" descr="NI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3500438"/>
            <a:ext cx="2928958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99" y="548680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EFECTO DEL TIEMPO DE MEZCLADO EN EL COEFICIENTE DE VARIACION (CV) 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7250050"/>
              </p:ext>
            </p:extLst>
          </p:nvPr>
        </p:nvGraphicFramePr>
        <p:xfrm>
          <a:off x="1187624" y="2335467"/>
          <a:ext cx="5556250" cy="3714776"/>
        </p:xfrm>
        <a:graphic>
          <a:graphicData uri="http://schemas.openxmlformats.org/presentationml/2006/ole">
            <p:oleObj spid="_x0000_s1033" name="Documento" r:id="rId3" imgW="5555921" imgH="1386463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3568" y="548680"/>
            <a:ext cx="6347714" cy="13208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EFECTO  DE TAMAÑO DE LA PARTICULA EN LA EFICIENCIA DEL MEZCLADO</a:t>
            </a:r>
            <a:endParaRPr lang="es-ES" dirty="0">
              <a:solidFill>
                <a:srgbClr val="FF0000"/>
              </a:solidFill>
            </a:endParaRP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19235575"/>
              </p:ext>
            </p:extLst>
          </p:nvPr>
        </p:nvGraphicFramePr>
        <p:xfrm>
          <a:off x="586655" y="2420888"/>
          <a:ext cx="8001056" cy="3357586"/>
        </p:xfrm>
        <a:graphic>
          <a:graphicData uri="http://schemas.openxmlformats.org/presentationml/2006/ole">
            <p:oleObj spid="_x0000_s51202" name="Documento" r:id="rId3" imgW="5555921" imgH="1985245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 </a:t>
            </a:r>
            <a:r>
              <a:rPr lang="es-DO" dirty="0" smtClean="0">
                <a:solidFill>
                  <a:srgbClr val="FF0000"/>
                </a:solidFill>
              </a:rPr>
              <a:t>Establece estándares para la evaluación de la calidad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Grain</a:t>
            </a:r>
            <a:endParaRPr lang="es-ES" sz="2800" dirty="0" smtClean="0"/>
          </a:p>
          <a:p>
            <a:r>
              <a:rPr lang="es-ES" sz="2800" dirty="0" err="1" smtClean="0"/>
              <a:t>Inspection</a:t>
            </a:r>
            <a:endParaRPr lang="es-ES" sz="2800" dirty="0" smtClean="0"/>
          </a:p>
          <a:p>
            <a:r>
              <a:rPr lang="es-ES" sz="2800" dirty="0" err="1" smtClean="0"/>
              <a:t>Packers</a:t>
            </a:r>
            <a:r>
              <a:rPr lang="es-ES" sz="2800" dirty="0" smtClean="0"/>
              <a:t> and </a:t>
            </a:r>
            <a:r>
              <a:rPr lang="es-ES" sz="2800" dirty="0" err="1" smtClean="0"/>
              <a:t>Stockyards</a:t>
            </a:r>
            <a:endParaRPr lang="es-ES" sz="2800" dirty="0" smtClean="0"/>
          </a:p>
          <a:p>
            <a:r>
              <a:rPr lang="es-ES" sz="2800" dirty="0" err="1" smtClean="0"/>
              <a:t>Administration</a:t>
            </a:r>
            <a:endParaRPr lang="es-ES" sz="2800" dirty="0" smtClean="0"/>
          </a:p>
          <a:p>
            <a:r>
              <a:rPr lang="es-ES" sz="2800" dirty="0" smtClean="0"/>
              <a:t>GIPSA</a:t>
            </a:r>
          </a:p>
          <a:p>
            <a:r>
              <a:rPr lang="es-ES" dirty="0" smtClean="0"/>
              <a:t>USDA  </a:t>
            </a:r>
            <a:r>
              <a:rPr lang="es-ES" dirty="0" err="1" smtClean="0"/>
              <a:t>United</a:t>
            </a:r>
            <a:r>
              <a:rPr lang="es-ES" dirty="0" smtClean="0"/>
              <a:t> </a:t>
            </a:r>
            <a:r>
              <a:rPr lang="es-ES" dirty="0" err="1" smtClean="0"/>
              <a:t>States</a:t>
            </a:r>
            <a:r>
              <a:rPr lang="es-ES" dirty="0" smtClean="0"/>
              <a:t> </a:t>
            </a:r>
            <a:r>
              <a:rPr lang="es-ES" dirty="0" err="1" smtClean="0"/>
              <a:t>Deparment</a:t>
            </a:r>
            <a:r>
              <a:rPr lang="es-ES" dirty="0" smtClean="0"/>
              <a:t> of Agricultura</a:t>
            </a:r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Administrador.USRE-73225B92BF\Mis documentos\Mis imágenes\MEZCLADO2.pdf - Adobe Reader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7472391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MEZCLADORA DE DOBLE EJE DE CINTA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 descr="Doble eje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772816"/>
            <a:ext cx="3643338" cy="4714908"/>
          </a:xfrm>
        </p:spPr>
      </p:pic>
      <p:pic>
        <p:nvPicPr>
          <p:cNvPr id="5" name="4 Imagen" descr="Mezcladora doble ej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643050"/>
            <a:ext cx="4357718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MEZCLADORA DE DOBLE EJE DE PALETA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 descr="De Pale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725602"/>
            <a:ext cx="3000396" cy="4857784"/>
          </a:xfrm>
        </p:spPr>
      </p:pic>
      <p:pic>
        <p:nvPicPr>
          <p:cNvPr id="5" name="4 Imagen" descr="Mixing.pdf - Adobe Reader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1500174"/>
            <a:ext cx="4429156" cy="4878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6347713" cy="13208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EL SOBRELLENADO  AFECTA  LA MEZCLA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5" name="4 Marcador de contenido" descr="llenado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204864"/>
            <a:ext cx="5976664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MEZCLADORA S HORIZONTALES PARAMETROS: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99" y="1785926"/>
            <a:ext cx="6347714" cy="4255437"/>
          </a:xfrm>
        </p:spPr>
        <p:txBody>
          <a:bodyPr>
            <a:normAutofit fontScale="85000" lnSpcReduction="20000"/>
          </a:bodyPr>
          <a:lstStyle/>
          <a:p>
            <a:r>
              <a:rPr lang="es-ES" sz="2600" dirty="0" smtClean="0">
                <a:solidFill>
                  <a:srgbClr val="00B0F0"/>
                </a:solidFill>
              </a:rPr>
              <a:t>La cinta debe sobresalir 5-10  cm sobre la superficie del alimento.</a:t>
            </a:r>
          </a:p>
          <a:p>
            <a:r>
              <a:rPr lang="es-ES" sz="2600" dirty="0" smtClean="0">
                <a:solidFill>
                  <a:srgbClr val="00B0F0"/>
                </a:solidFill>
              </a:rPr>
              <a:t>Rpm 30 -40.</a:t>
            </a:r>
          </a:p>
          <a:p>
            <a:r>
              <a:rPr lang="es-ES" sz="2600" dirty="0" smtClean="0">
                <a:solidFill>
                  <a:srgbClr val="00B0F0"/>
                </a:solidFill>
              </a:rPr>
              <a:t>Espacio entre la cinta y pared de la mezcladora 6.35 mm.</a:t>
            </a:r>
          </a:p>
          <a:p>
            <a:r>
              <a:rPr lang="es-ES" sz="2600" dirty="0" smtClean="0">
                <a:solidFill>
                  <a:srgbClr val="00B0F0"/>
                </a:solidFill>
              </a:rPr>
              <a:t>Carga de la mezcladora:</a:t>
            </a:r>
          </a:p>
          <a:p>
            <a:pPr>
              <a:buFont typeface="+mj-lt"/>
              <a:buAutoNum type="arabicPeriod"/>
            </a:pPr>
            <a:r>
              <a:rPr lang="es-ES" sz="2600" dirty="0" smtClean="0">
                <a:solidFill>
                  <a:srgbClr val="00B0F0"/>
                </a:solidFill>
              </a:rPr>
              <a:t>Maíz</a:t>
            </a:r>
          </a:p>
          <a:p>
            <a:pPr>
              <a:buFont typeface="+mj-lt"/>
              <a:buAutoNum type="arabicPeriod"/>
            </a:pPr>
            <a:r>
              <a:rPr lang="es-ES" sz="2600" dirty="0" smtClean="0">
                <a:solidFill>
                  <a:srgbClr val="00B0F0"/>
                </a:solidFill>
              </a:rPr>
              <a:t>Calcio +fosforo + sal + </a:t>
            </a:r>
            <a:r>
              <a:rPr lang="es-ES" sz="2600" dirty="0" err="1" smtClean="0">
                <a:solidFill>
                  <a:srgbClr val="00B0F0"/>
                </a:solidFill>
              </a:rPr>
              <a:t>premix</a:t>
            </a:r>
            <a:r>
              <a:rPr lang="es-ES" sz="2600" dirty="0" smtClean="0">
                <a:solidFill>
                  <a:srgbClr val="00B0F0"/>
                </a:solidFill>
              </a:rPr>
              <a:t>  </a:t>
            </a:r>
            <a:r>
              <a:rPr lang="es-ES" sz="2600" dirty="0" err="1" smtClean="0">
                <a:solidFill>
                  <a:srgbClr val="00B0F0"/>
                </a:solidFill>
              </a:rPr>
              <a:t>vit</a:t>
            </a:r>
            <a:r>
              <a:rPr lang="es-ES" sz="2600" dirty="0" smtClean="0">
                <a:solidFill>
                  <a:srgbClr val="00B0F0"/>
                </a:solidFill>
              </a:rPr>
              <a:t> + min + aditivos (antibióticos, </a:t>
            </a:r>
            <a:r>
              <a:rPr lang="es-ES" sz="2600" dirty="0" err="1" smtClean="0">
                <a:solidFill>
                  <a:srgbClr val="00B0F0"/>
                </a:solidFill>
              </a:rPr>
              <a:t>antihongo</a:t>
            </a:r>
            <a:r>
              <a:rPr lang="es-ES" sz="2600" dirty="0" smtClean="0">
                <a:solidFill>
                  <a:srgbClr val="00B0F0"/>
                </a:solidFill>
              </a:rPr>
              <a:t>, </a:t>
            </a:r>
            <a:r>
              <a:rPr lang="es-ES" sz="2600" dirty="0" err="1" smtClean="0">
                <a:solidFill>
                  <a:srgbClr val="00B0F0"/>
                </a:solidFill>
              </a:rPr>
              <a:t>atrapador</a:t>
            </a:r>
            <a:r>
              <a:rPr lang="es-ES" sz="2600" dirty="0" smtClean="0">
                <a:solidFill>
                  <a:srgbClr val="00B0F0"/>
                </a:solidFill>
              </a:rPr>
              <a:t> </a:t>
            </a:r>
            <a:r>
              <a:rPr lang="es-ES" sz="2600" dirty="0" err="1" smtClean="0">
                <a:solidFill>
                  <a:srgbClr val="00B0F0"/>
                </a:solidFill>
              </a:rPr>
              <a:t>micotoxinas</a:t>
            </a:r>
            <a:r>
              <a:rPr lang="es-ES" sz="2600" dirty="0" smtClean="0">
                <a:solidFill>
                  <a:srgbClr val="00B0F0"/>
                </a:solidFill>
              </a:rPr>
              <a:t>, enzimas, </a:t>
            </a:r>
            <a:r>
              <a:rPr lang="es-ES" sz="2600" dirty="0" err="1" smtClean="0">
                <a:solidFill>
                  <a:srgbClr val="00B0F0"/>
                </a:solidFill>
              </a:rPr>
              <a:t>ect</a:t>
            </a:r>
            <a:r>
              <a:rPr lang="es-ES" sz="2600" dirty="0" smtClean="0">
                <a:solidFill>
                  <a:srgbClr val="00B0F0"/>
                </a:solidFill>
              </a:rPr>
              <a:t>).</a:t>
            </a:r>
          </a:p>
          <a:p>
            <a:pPr>
              <a:buFont typeface="+mj-lt"/>
              <a:buAutoNum type="arabicPeriod"/>
            </a:pPr>
            <a:r>
              <a:rPr lang="es-ES" sz="2600" dirty="0" smtClean="0">
                <a:solidFill>
                  <a:srgbClr val="00B0F0"/>
                </a:solidFill>
              </a:rPr>
              <a:t>Harina de soya + afrechos + </a:t>
            </a:r>
            <a:r>
              <a:rPr lang="es-ES" sz="2600" dirty="0" err="1" smtClean="0">
                <a:solidFill>
                  <a:srgbClr val="00B0F0"/>
                </a:solidFill>
              </a:rPr>
              <a:t>DDGs</a:t>
            </a:r>
            <a:r>
              <a:rPr lang="es-ES" sz="2600" dirty="0" smtClean="0">
                <a:solidFill>
                  <a:srgbClr val="00B0F0"/>
                </a:solidFill>
              </a:rPr>
              <a:t>, </a:t>
            </a:r>
            <a:r>
              <a:rPr lang="es-ES" sz="2600" dirty="0" err="1" smtClean="0">
                <a:solidFill>
                  <a:srgbClr val="00B0F0"/>
                </a:solidFill>
              </a:rPr>
              <a:t>ect</a:t>
            </a:r>
            <a:r>
              <a:rPr lang="es-ES" sz="2600" dirty="0" smtClean="0">
                <a:solidFill>
                  <a:srgbClr val="00B0F0"/>
                </a:solidFill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s-ES" sz="2600" dirty="0" smtClean="0">
                <a:solidFill>
                  <a:srgbClr val="00B0F0"/>
                </a:solidFill>
              </a:rPr>
              <a:t> Líquidos (grasas/aceites/melaza).</a:t>
            </a:r>
          </a:p>
          <a:p>
            <a:pPr>
              <a:buFont typeface="+mj-lt"/>
              <a:buAutoNum type="arabicPeriod"/>
            </a:pPr>
            <a:endParaRPr lang="es-E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MEZCLADORAS VERTICALES 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>
                <a:solidFill>
                  <a:srgbClr val="FF0000"/>
                </a:solidFill>
              </a:rPr>
              <a:t>PARAMETROS: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1"/>
                </a:solidFill>
              </a:rPr>
              <a:t>20 -30 cm entre el borde superior del tubo elevador y la superficie del alimento.</a:t>
            </a:r>
          </a:p>
          <a:p>
            <a:r>
              <a:rPr lang="es-ES" sz="2800" dirty="0" smtClean="0">
                <a:solidFill>
                  <a:schemeClr val="accent1"/>
                </a:solidFill>
              </a:rPr>
              <a:t>Espacio entre pared del tubo elevador y gusano 6.35 mm</a:t>
            </a:r>
          </a:p>
          <a:p>
            <a:r>
              <a:rPr lang="es-ES" sz="2800" dirty="0" smtClean="0">
                <a:solidFill>
                  <a:schemeClr val="accent1"/>
                </a:solidFill>
              </a:rPr>
              <a:t>Rpm 200-300</a:t>
            </a:r>
          </a:p>
          <a:p>
            <a:r>
              <a:rPr lang="es-ES" sz="2800" dirty="0" smtClean="0">
                <a:solidFill>
                  <a:schemeClr val="accent1"/>
                </a:solidFill>
              </a:rPr>
              <a:t>Adición de liquido 1-2 % máximo.</a:t>
            </a:r>
            <a:endParaRPr lang="es-ES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CINTA  MODERNA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 descr="Diseño cinta mejorado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237" y="2303592"/>
            <a:ext cx="5977139" cy="35954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508386"/>
            <a:ext cx="6347713" cy="13208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APLICACIÓN DE GRASAS/ACEITES/MELAZA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 descr="Adicion de liquido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774041"/>
            <a:ext cx="4000527" cy="4525963"/>
          </a:xfrm>
        </p:spPr>
      </p:pic>
      <p:pic>
        <p:nvPicPr>
          <p:cNvPr id="5" name="4 Imagen" descr="Grumo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990" y="1829186"/>
            <a:ext cx="4000528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CALIDAD DEL PELLET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DO" sz="3200" dirty="0" smtClean="0">
                <a:solidFill>
                  <a:schemeClr val="accent1">
                    <a:lumMod val="75000"/>
                  </a:schemeClr>
                </a:solidFill>
              </a:rPr>
              <a:t>Temperatura después de enfriar es </a:t>
            </a:r>
            <a:r>
              <a:rPr lang="es-DO" sz="3200" dirty="0" smtClean="0">
                <a:solidFill>
                  <a:srgbClr val="FF0000"/>
                </a:solidFill>
              </a:rPr>
              <a:t>2-3°C  </a:t>
            </a:r>
            <a:r>
              <a:rPr lang="es-DO" sz="3200" dirty="0" smtClean="0">
                <a:solidFill>
                  <a:schemeClr val="accent1">
                    <a:lumMod val="75000"/>
                  </a:schemeClr>
                </a:solidFill>
              </a:rPr>
              <a:t>arriba de la ambiental</a:t>
            </a:r>
          </a:p>
          <a:p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</a:rPr>
              <a:t>Medir dureza: Con equipo Kansas</a:t>
            </a:r>
          </a:p>
          <a:p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</a:rPr>
              <a:t>Medir finos</a:t>
            </a:r>
          </a:p>
          <a:p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</a:rPr>
              <a:t>Ver que factores afectan</a:t>
            </a:r>
          </a:p>
          <a:p>
            <a:pPr>
              <a:buNone/>
            </a:pPr>
            <a:endParaRPr lang="es-E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b="1" dirty="0" smtClean="0">
                <a:solidFill>
                  <a:srgbClr val="FF0000"/>
                </a:solidFill>
              </a:rPr>
              <a:t>MEDIDOR DE PDI (Pellet </a:t>
            </a:r>
            <a:r>
              <a:rPr lang="es-DO" b="1" dirty="0" err="1" smtClean="0">
                <a:solidFill>
                  <a:srgbClr val="FF0000"/>
                </a:solidFill>
              </a:rPr>
              <a:t>Durability</a:t>
            </a:r>
            <a:r>
              <a:rPr lang="es-DO" b="1" dirty="0" smtClean="0">
                <a:solidFill>
                  <a:srgbClr val="FF0000"/>
                </a:solidFill>
              </a:rPr>
              <a:t> </a:t>
            </a:r>
            <a:r>
              <a:rPr lang="es-DO" b="1" dirty="0" err="1" smtClean="0">
                <a:solidFill>
                  <a:srgbClr val="FF0000"/>
                </a:solidFill>
              </a:rPr>
              <a:t>Index</a:t>
            </a:r>
            <a:r>
              <a:rPr lang="es-DO" b="1" dirty="0" smtClean="0">
                <a:solidFill>
                  <a:srgbClr val="FF0000"/>
                </a:solidFill>
              </a:rPr>
              <a:t>)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5" name="4 Marcador de contenido" descr="Problemas_en_Manufactura_de_Alimentos_para_Animales_.pdf - Adobe Reader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958181"/>
            <a:ext cx="3857652" cy="3810000"/>
          </a:xfrm>
        </p:spPr>
      </p:pic>
      <p:pic>
        <p:nvPicPr>
          <p:cNvPr id="6" name="5 Imagen" descr="pelle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995487"/>
            <a:ext cx="3786214" cy="3219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-2691680"/>
            <a:ext cx="6347714" cy="742791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CONTROL DE CALIDAD :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Es un conjunto de </a:t>
            </a:r>
            <a:r>
              <a:rPr lang="es-ES" dirty="0" smtClean="0">
                <a:solidFill>
                  <a:srgbClr val="FF0000"/>
                </a:solidFill>
              </a:rPr>
              <a:t>técnicas</a:t>
            </a:r>
            <a:r>
              <a:rPr lang="es-ES" dirty="0" smtClean="0"/>
              <a:t> y actividades sistemáticamente planeadas y realizadas para garantizar el cumplimiento de las especificaciones técnicas de un producto.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b="1" dirty="0" smtClean="0">
                <a:solidFill>
                  <a:srgbClr val="FF0000"/>
                </a:solidFill>
              </a:rPr>
              <a:t>FACTORES QUE  INCIDEN  EN  LA CALIDAD DEL PELLET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/>
            <a:r>
              <a:rPr lang="es-DO" sz="2800" dirty="0" smtClean="0">
                <a:solidFill>
                  <a:schemeClr val="accent1">
                    <a:lumMod val="75000"/>
                  </a:schemeClr>
                </a:solidFill>
              </a:rPr>
              <a:t>Nivel de humedad de la fórmula</a:t>
            </a:r>
          </a:p>
          <a:p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</a:rPr>
              <a:t>Contenido de grasa/aceite</a:t>
            </a:r>
          </a:p>
          <a:p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</a:rPr>
              <a:t>Calidad del vapor</a:t>
            </a:r>
          </a:p>
          <a:p>
            <a:r>
              <a:rPr lang="es-DO" sz="3200" dirty="0" smtClean="0">
                <a:solidFill>
                  <a:schemeClr val="accent1">
                    <a:lumMod val="75000"/>
                  </a:schemeClr>
                </a:solidFill>
              </a:rPr>
              <a:t>Condición y resistencia del dado</a:t>
            </a:r>
          </a:p>
          <a:p>
            <a:r>
              <a:rPr lang="es-DO" sz="3200" dirty="0" smtClean="0">
                <a:solidFill>
                  <a:schemeClr val="accent1">
                    <a:lumMod val="75000"/>
                  </a:schemeClr>
                </a:solidFill>
              </a:rPr>
              <a:t>Condición y superficie del rodillo</a:t>
            </a:r>
            <a:endParaRPr lang="es-E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MUCHAS GRACIAS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DSM NUTRITIONAL PRODUCTS PRODUCIENDO  TECNOLOGIA DE PUNTA  PARA  LA NUTRICION  Y SALUD DE LOS ANIMALES </a:t>
            </a: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3 Imagen" descr="descar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000372"/>
            <a:ext cx="6500858" cy="3286148"/>
          </a:xfrm>
          <a:prstGeom prst="rect">
            <a:avLst/>
          </a:prstGeom>
        </p:spPr>
      </p:pic>
      <p:pic>
        <p:nvPicPr>
          <p:cNvPr id="5" name="4 Imagen" descr="cer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0"/>
            <a:ext cx="4857752" cy="19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2700" y="-2763688"/>
            <a:ext cx="8229600" cy="658336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¿QUE ES CALIDAD?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DO" i="1" dirty="0" smtClean="0"/>
              <a:t>Propiedad o conjunto de </a:t>
            </a:r>
            <a:r>
              <a:rPr lang="es-DO" i="1" dirty="0" smtClean="0">
                <a:solidFill>
                  <a:srgbClr val="FF0000"/>
                </a:solidFill>
              </a:rPr>
              <a:t>propiedades</a:t>
            </a:r>
            <a:r>
              <a:rPr lang="es-DO" i="1" dirty="0" smtClean="0"/>
              <a:t> inherentes a un producto que permiten apreciarlo como igual, mejor o peor que los restantes de su misma especie.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DIAGRAMA DE MANUFACTURA DE ALIMENTO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3 Marcador de contenido" descr="DIAGRAMA FABRICACION ALIMEN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355493"/>
            <a:ext cx="6348413" cy="34916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46207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RECEPCION DE MATERIA PRIMA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Ingredientes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11" name="10 Marcador de contenido" descr="MAI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647" y="2280977"/>
            <a:ext cx="2738265" cy="1785950"/>
          </a:xfrm>
        </p:spPr>
      </p:pic>
      <p:pic>
        <p:nvPicPr>
          <p:cNvPr id="12" name="11 Imagen" descr="H. SO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280977"/>
            <a:ext cx="2786082" cy="1733550"/>
          </a:xfrm>
          <a:prstGeom prst="rect">
            <a:avLst/>
          </a:prstGeom>
        </p:spPr>
      </p:pic>
      <p:pic>
        <p:nvPicPr>
          <p:cNvPr id="13" name="12 Imagen" descr="FOSFAT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4365104"/>
            <a:ext cx="2786082" cy="2119315"/>
          </a:xfrm>
          <a:prstGeom prst="rect">
            <a:avLst/>
          </a:prstGeom>
        </p:spPr>
      </p:pic>
      <p:pic>
        <p:nvPicPr>
          <p:cNvPr id="14" name="13 Imagen" descr="DDG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365104"/>
            <a:ext cx="2714644" cy="2119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BASURA </a:t>
            </a:r>
            <a:r>
              <a:rPr lang="es-ES" dirty="0" smtClean="0"/>
              <a:t>USTED APLICA  A SUS ANIMALES Y </a:t>
            </a:r>
            <a:r>
              <a:rPr lang="es-ES" dirty="0" smtClean="0">
                <a:solidFill>
                  <a:srgbClr val="FF0000"/>
                </a:solidFill>
              </a:rPr>
              <a:t>BASURA </a:t>
            </a:r>
            <a:r>
              <a:rPr lang="es-ES" dirty="0" smtClean="0"/>
              <a:t>OBTENDRA</a:t>
            </a:r>
            <a:br>
              <a:rPr lang="es-ES" dirty="0" smtClean="0"/>
            </a:br>
            <a:r>
              <a:rPr lang="es-ES" dirty="0" smtClean="0"/>
              <a:t>La </a:t>
            </a:r>
            <a:r>
              <a:rPr lang="es-ES" dirty="0" smtClean="0">
                <a:solidFill>
                  <a:srgbClr val="FF0000"/>
                </a:solidFill>
              </a:rPr>
              <a:t>calidad </a:t>
            </a:r>
            <a:r>
              <a:rPr lang="es-ES" dirty="0" smtClean="0"/>
              <a:t>de la materia prima es primordial y debe ser optima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 idx="4294967295"/>
          </p:nvPr>
        </p:nvSpPr>
        <p:spPr>
          <a:xfrm>
            <a:off x="0" y="-4851920"/>
            <a:ext cx="8229600" cy="7978898"/>
          </a:xfrm>
        </p:spPr>
        <p:txBody>
          <a:bodyPr>
            <a:normAutofit fontScale="90000"/>
          </a:bodyPr>
          <a:lstStyle/>
          <a:p>
            <a:pPr marL="742950" indent="-742950" algn="l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ESPECIFICACIONES TECNICAS :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1-Humedad.               9-Fosforo</a:t>
            </a:r>
            <a:br>
              <a:rPr lang="es-ES" dirty="0" smtClean="0"/>
            </a:br>
            <a:r>
              <a:rPr lang="es-ES" dirty="0" smtClean="0"/>
              <a:t>2-Ceniza                  10-Micotoxinas</a:t>
            </a:r>
            <a:br>
              <a:rPr lang="es-ES" dirty="0" smtClean="0"/>
            </a:br>
            <a:r>
              <a:rPr lang="es-ES" dirty="0" smtClean="0"/>
              <a:t>3-Proteina</a:t>
            </a:r>
            <a:br>
              <a:rPr lang="es-ES" dirty="0" smtClean="0"/>
            </a:br>
            <a:r>
              <a:rPr lang="es-ES" dirty="0" smtClean="0"/>
              <a:t>4-Grasa</a:t>
            </a:r>
            <a:br>
              <a:rPr lang="es-ES" dirty="0" smtClean="0"/>
            </a:br>
            <a:r>
              <a:rPr lang="es-ES" dirty="0" smtClean="0"/>
              <a:t>5-Fibra</a:t>
            </a:r>
            <a:br>
              <a:rPr lang="es-ES" dirty="0" smtClean="0"/>
            </a:br>
            <a:r>
              <a:rPr lang="es-ES" dirty="0" smtClean="0"/>
              <a:t>6-Densidad</a:t>
            </a:r>
            <a:br>
              <a:rPr lang="es-ES" dirty="0" smtClean="0"/>
            </a:br>
            <a:r>
              <a:rPr lang="es-ES" dirty="0" smtClean="0"/>
              <a:t>7-Acidez</a:t>
            </a:r>
            <a:br>
              <a:rPr lang="es-ES" dirty="0" smtClean="0"/>
            </a:br>
            <a:r>
              <a:rPr lang="es-ES" dirty="0" smtClean="0"/>
              <a:t>8-Calcio 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810</TotalTime>
  <Words>414</Words>
  <Application>Microsoft Office PowerPoint</Application>
  <PresentationFormat>Presentación en pantalla (4:3)</PresentationFormat>
  <Paragraphs>88</Paragraphs>
  <Slides>41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3" baseType="lpstr">
      <vt:lpstr>Faceta</vt:lpstr>
      <vt:lpstr>Documento</vt:lpstr>
      <vt:lpstr>CONTROL DE CALIDAD EN LA FABRICA DE ALIMENTO</vt:lpstr>
      <vt:lpstr>¿CONTROL DE CALIDAD?</vt:lpstr>
      <vt:lpstr> Establece estándares para la evaluación de la calidad</vt:lpstr>
      <vt:lpstr>       CONTROL DE CALIDAD :  Es un conjunto de técnicas y actividades sistemáticamente planeadas y realizadas para garantizar el cumplimiento de las especificaciones técnicas de un producto.  </vt:lpstr>
      <vt:lpstr>       ¿QUE ES CALIDAD?  Propiedad o conjunto de propiedades inherentes a un producto que permiten apreciarlo como igual, mejor o peor que los restantes de su misma especie.   </vt:lpstr>
      <vt:lpstr>DIAGRAMA DE MANUFACTURA DE ALIMENTO</vt:lpstr>
      <vt:lpstr> RECEPCION DE MATERIA PRIMA Ingredientes </vt:lpstr>
      <vt:lpstr>    BASURA USTED APLICA  A SUS ANIMALES Y BASURA OBTENDRA La calidad de la materia prima es primordial y debe ser optima  </vt:lpstr>
      <vt:lpstr>           ESPECIFICACIONES TECNICAS :  1-Humedad.               9-Fosforo 2-Ceniza                  10-Micotoxinas 3-Proteina 4-Grasa 5-Fibra 6-Densidad 7-Acidez 8-Calcio   </vt:lpstr>
      <vt:lpstr>        CARACTERISTICAS:  -Olor  -Color  -Sabor -Temperatura   </vt:lpstr>
      <vt:lpstr>        ANALISIS DE LABORATORIO  1-Bromatologico: Humedad, proteína, grasa, ceniza,  Fibra, calcio, fosforo.   2-Fisico químico: Granulometría, Densidad. 3-Microbiológico: Conteo de bacterias, Hongos, levaduras y nivel de micotoxinas.  4-Analisis de grasas y aceites: Acidez, rancidez, índice de peróxido . 5-Otros: Solubilidad de la proteína de la H. Soya ( 75-85  )menor 75  sobrecocinada, mayor 85 cruda, con el NIR , Aminoácidos totales y digestibles.</vt:lpstr>
      <vt:lpstr>PROCESO DE PRODUCCION</vt:lpstr>
      <vt:lpstr>EQUIPOS</vt:lpstr>
      <vt:lpstr>       MOLIENDA :  A) Debe  garantizar un tamaño de partícula adecuada y homogénea. B) Utilizar cribas de 4mm  de diámetro. C) Granulometría de 650 micra es el mas adecuado para cerdo .  </vt:lpstr>
      <vt:lpstr>MANTENIMIENTO  DEL MOLINO</vt:lpstr>
      <vt:lpstr>Una molienda precisa garantiza un mezclado homogéneo y con calidad.</vt:lpstr>
      <vt:lpstr>MEZCLADORA  ?</vt:lpstr>
      <vt:lpstr>MEZCLADORA :</vt:lpstr>
      <vt:lpstr>PATRON DE MEZCLADO EN MEZCLADORA S HORIZONTALES DE CINTAS</vt:lpstr>
      <vt:lpstr>PATRON DE MEZCLADO EN MEZCLADORAS HORIZONTALES DE PALETAS</vt:lpstr>
      <vt:lpstr>PATRON DE MEZCLADO EN MEZCLADORAS VERTICALES</vt:lpstr>
      <vt:lpstr>PATRON DE MEZCLADO EN MEZCLADORAS DE TAMBOR ROTATIVO</vt:lpstr>
      <vt:lpstr>        EL MEZCLADO :  -Una mezcla perfecta es cuando cada muestra tomada tiene las mismas proporciones de partículas y nutrientes igual a la muestra entera. -En la practica es imposible lograr una mezcla perfecta. </vt:lpstr>
      <vt:lpstr>        FACTORES QUE INFLUYEN EN UN BUEN MEZCLADO: -Tamaño y forma de la partícula. -Densidad. -Carga electrostática -Higroscopicidad -Capacidad de fluidez   </vt:lpstr>
      <vt:lpstr>El personal de control de calidad debe monitorear continuamente la  granulometría del maíz molido , la harina de soya y otros ingredientes que puedan incidir en la homogeneidad del mezclado. </vt:lpstr>
      <vt:lpstr> LIMPIEZA ?</vt:lpstr>
      <vt:lpstr>PRUEBA DE MEZCLADO</vt:lpstr>
      <vt:lpstr>EFECTO DEL TIEMPO DE MEZCLADO EN EL COEFICIENTE DE VARIACION (CV) </vt:lpstr>
      <vt:lpstr>EFECTO  DE TAMAÑO DE LA PARTICULA EN LA EFICIENCIA DEL MEZCLADO</vt:lpstr>
      <vt:lpstr>Diapositiva 30</vt:lpstr>
      <vt:lpstr>MEZCLADORA DE DOBLE EJE DE CINTA</vt:lpstr>
      <vt:lpstr>MEZCLADORA DE DOBLE EJE DE PALETA</vt:lpstr>
      <vt:lpstr>EL SOBRELLENADO  AFECTA  LA MEZCLA</vt:lpstr>
      <vt:lpstr>MEZCLADORA S HORIZONTALES PARAMETROS:</vt:lpstr>
      <vt:lpstr>MEZCLADORAS VERTICALES  PARAMETROS:</vt:lpstr>
      <vt:lpstr>CINTA  MODERNA</vt:lpstr>
      <vt:lpstr>APLICACIÓN DE GRASAS/ACEITES/MELAZA</vt:lpstr>
      <vt:lpstr>CALIDAD DEL PELLET</vt:lpstr>
      <vt:lpstr>MEDIDOR DE PDI (Pellet Durability Index)</vt:lpstr>
      <vt:lpstr>FACTORES QUE  INCIDEN  EN  LA CALIDAD DEL PELLET</vt:lpstr>
      <vt:lpstr>MUCHAS 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DE CALIDAD EN FABRICA DE ALIMENTO</dc:title>
  <dc:creator>usre</dc:creator>
  <cp:lastModifiedBy>usre</cp:lastModifiedBy>
  <cp:revision>84</cp:revision>
  <dcterms:created xsi:type="dcterms:W3CDTF">2016-04-10T22:10:28Z</dcterms:created>
  <dcterms:modified xsi:type="dcterms:W3CDTF">2016-04-16T04:57:14Z</dcterms:modified>
</cp:coreProperties>
</file>